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60" r:id="rId6"/>
    <p:sldId id="276" r:id="rId7"/>
    <p:sldId id="263" r:id="rId8"/>
    <p:sldId id="267" r:id="rId9"/>
    <p:sldId id="272" r:id="rId10"/>
    <p:sldId id="273" r:id="rId11"/>
    <p:sldId id="286" r:id="rId12"/>
    <p:sldId id="287" r:id="rId13"/>
    <p:sldId id="284" r:id="rId14"/>
    <p:sldId id="265" r:id="rId15"/>
    <p:sldId id="280" r:id="rId16"/>
    <p:sldId id="281" r:id="rId17"/>
    <p:sldId id="282" r:id="rId18"/>
    <p:sldId id="285" r:id="rId19"/>
    <p:sldId id="266" r:id="rId20"/>
    <p:sldId id="274" r:id="rId21"/>
    <p:sldId id="275" r:id="rId22"/>
    <p:sldId id="278"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643E"/>
    <a:srgbClr val="4A1A1E"/>
    <a:srgbClr val="C08AA5"/>
    <a:srgbClr val="DC5530"/>
    <a:srgbClr val="A036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29" autoAdjust="0"/>
    <p:restoredTop sz="95730" autoAdjust="0"/>
  </p:normalViewPr>
  <p:slideViewPr>
    <p:cSldViewPr snapToGrid="0">
      <p:cViewPr varScale="1">
        <p:scale>
          <a:sx n="150" d="100"/>
          <a:sy n="150" d="100"/>
        </p:scale>
        <p:origin x="1056" y="16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118" d="100"/>
          <a:sy n="118" d="100"/>
        </p:scale>
        <p:origin x="5160"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C9F5A-223B-8848-91C7-A9636EE8C59E}" type="datetimeFigureOut">
              <a:rPr lang="en-US" smtClean="0"/>
              <a:t>11/1/21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EAE2DD-1C32-9A48-8E42-3D832403904D}" type="slidenum">
              <a:rPr lang="en-US" smtClean="0"/>
              <a:t>‹#›</a:t>
            </a:fld>
            <a:endParaRPr lang="en-US"/>
          </a:p>
        </p:txBody>
      </p:sp>
    </p:spTree>
    <p:extLst>
      <p:ext uri="{BB962C8B-B14F-4D97-AF65-F5344CB8AC3E}">
        <p14:creationId xmlns:p14="http://schemas.microsoft.com/office/powerpoint/2010/main" val="1065079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EAE2DD-1C32-9A48-8E42-3D832403904D}" type="slidenum">
              <a:rPr lang="en-US" smtClean="0"/>
              <a:t>17</a:t>
            </a:fld>
            <a:endParaRPr lang="en-US"/>
          </a:p>
        </p:txBody>
      </p:sp>
    </p:spTree>
    <p:extLst>
      <p:ext uri="{BB962C8B-B14F-4D97-AF65-F5344CB8AC3E}">
        <p14:creationId xmlns:p14="http://schemas.microsoft.com/office/powerpoint/2010/main" val="3212994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3F47C-D0B2-46E1-BE3D-356449A0B7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1B24622A-3030-4A31-9719-752818348F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514AD71-3E58-48D1-AEAD-24263289C90F}"/>
              </a:ext>
            </a:extLst>
          </p:cNvPr>
          <p:cNvSpPr>
            <a:spLocks noGrp="1"/>
          </p:cNvSpPr>
          <p:nvPr>
            <p:ph type="dt" sz="half" idx="10"/>
          </p:nvPr>
        </p:nvSpPr>
        <p:spPr/>
        <p:txBody>
          <a:bodyPr/>
          <a:lstStyle/>
          <a:p>
            <a:fld id="{D35D8D97-B2E3-42F8-B56A-944DEC49DC2F}" type="datetimeFigureOut">
              <a:rPr lang="en-AU" smtClean="0"/>
              <a:t>1/11/21</a:t>
            </a:fld>
            <a:endParaRPr lang="en-AU"/>
          </a:p>
        </p:txBody>
      </p:sp>
      <p:sp>
        <p:nvSpPr>
          <p:cNvPr id="5" name="Footer Placeholder 4">
            <a:extLst>
              <a:ext uri="{FF2B5EF4-FFF2-40B4-BE49-F238E27FC236}">
                <a16:creationId xmlns:a16="http://schemas.microsoft.com/office/drawing/2014/main" id="{0474E044-05D1-47EF-AB9A-DFFE237F0D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831A672-D006-4ACE-9A67-E62A148F9A23}"/>
              </a:ext>
            </a:extLst>
          </p:cNvPr>
          <p:cNvSpPr>
            <a:spLocks noGrp="1"/>
          </p:cNvSpPr>
          <p:nvPr>
            <p:ph type="sldNum" sz="quarter" idx="12"/>
          </p:nvPr>
        </p:nvSpPr>
        <p:spPr/>
        <p:txBody>
          <a:bodyPr/>
          <a:lstStyle/>
          <a:p>
            <a:fld id="{C4B2479F-0319-490A-A449-B8399A372EDF}" type="slidenum">
              <a:rPr lang="en-AU" smtClean="0"/>
              <a:t>‹#›</a:t>
            </a:fld>
            <a:endParaRPr lang="en-AU"/>
          </a:p>
        </p:txBody>
      </p:sp>
    </p:spTree>
    <p:extLst>
      <p:ext uri="{BB962C8B-B14F-4D97-AF65-F5344CB8AC3E}">
        <p14:creationId xmlns:p14="http://schemas.microsoft.com/office/powerpoint/2010/main" val="581286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9D04-BC44-4C5B-BFBF-97D863B397C3}"/>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0CB3E9D-1D3D-4255-9D5F-263ED6B093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B259B03-DCE5-4838-BF04-4FB8614F1922}"/>
              </a:ext>
            </a:extLst>
          </p:cNvPr>
          <p:cNvSpPr>
            <a:spLocks noGrp="1"/>
          </p:cNvSpPr>
          <p:nvPr>
            <p:ph type="dt" sz="half" idx="10"/>
          </p:nvPr>
        </p:nvSpPr>
        <p:spPr/>
        <p:txBody>
          <a:bodyPr/>
          <a:lstStyle/>
          <a:p>
            <a:fld id="{D35D8D97-B2E3-42F8-B56A-944DEC49DC2F}" type="datetimeFigureOut">
              <a:rPr lang="en-AU" smtClean="0"/>
              <a:t>1/11/21</a:t>
            </a:fld>
            <a:endParaRPr lang="en-AU"/>
          </a:p>
        </p:txBody>
      </p:sp>
      <p:sp>
        <p:nvSpPr>
          <p:cNvPr id="5" name="Footer Placeholder 4">
            <a:extLst>
              <a:ext uri="{FF2B5EF4-FFF2-40B4-BE49-F238E27FC236}">
                <a16:creationId xmlns:a16="http://schemas.microsoft.com/office/drawing/2014/main" id="{F082DA1A-F040-4A41-9B5F-01A4F7F0317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72E25BC-D09C-446C-8284-E7EFD4EC09BA}"/>
              </a:ext>
            </a:extLst>
          </p:cNvPr>
          <p:cNvSpPr>
            <a:spLocks noGrp="1"/>
          </p:cNvSpPr>
          <p:nvPr>
            <p:ph type="sldNum" sz="quarter" idx="12"/>
          </p:nvPr>
        </p:nvSpPr>
        <p:spPr/>
        <p:txBody>
          <a:bodyPr/>
          <a:lstStyle/>
          <a:p>
            <a:fld id="{C4B2479F-0319-490A-A449-B8399A372EDF}" type="slidenum">
              <a:rPr lang="en-AU" smtClean="0"/>
              <a:t>‹#›</a:t>
            </a:fld>
            <a:endParaRPr lang="en-AU"/>
          </a:p>
        </p:txBody>
      </p:sp>
    </p:spTree>
    <p:extLst>
      <p:ext uri="{BB962C8B-B14F-4D97-AF65-F5344CB8AC3E}">
        <p14:creationId xmlns:p14="http://schemas.microsoft.com/office/powerpoint/2010/main" val="1694861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57FD03-C1A9-4B19-B43A-EE462629A8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D4FAFD7-3342-4A41-8AC6-3FA829A26D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0895C54-A583-4783-9481-85C9681C90EA}"/>
              </a:ext>
            </a:extLst>
          </p:cNvPr>
          <p:cNvSpPr>
            <a:spLocks noGrp="1"/>
          </p:cNvSpPr>
          <p:nvPr>
            <p:ph type="dt" sz="half" idx="10"/>
          </p:nvPr>
        </p:nvSpPr>
        <p:spPr/>
        <p:txBody>
          <a:bodyPr/>
          <a:lstStyle/>
          <a:p>
            <a:fld id="{D35D8D97-B2E3-42F8-B56A-944DEC49DC2F}" type="datetimeFigureOut">
              <a:rPr lang="en-AU" smtClean="0"/>
              <a:t>1/11/21</a:t>
            </a:fld>
            <a:endParaRPr lang="en-AU"/>
          </a:p>
        </p:txBody>
      </p:sp>
      <p:sp>
        <p:nvSpPr>
          <p:cNvPr id="5" name="Footer Placeholder 4">
            <a:extLst>
              <a:ext uri="{FF2B5EF4-FFF2-40B4-BE49-F238E27FC236}">
                <a16:creationId xmlns:a16="http://schemas.microsoft.com/office/drawing/2014/main" id="{8EC3351B-D1B3-471E-A1FB-55D1FA47F6B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733BA00-20DE-4776-B4C9-3458BBD03806}"/>
              </a:ext>
            </a:extLst>
          </p:cNvPr>
          <p:cNvSpPr>
            <a:spLocks noGrp="1"/>
          </p:cNvSpPr>
          <p:nvPr>
            <p:ph type="sldNum" sz="quarter" idx="12"/>
          </p:nvPr>
        </p:nvSpPr>
        <p:spPr/>
        <p:txBody>
          <a:bodyPr/>
          <a:lstStyle/>
          <a:p>
            <a:fld id="{C4B2479F-0319-490A-A449-B8399A372EDF}" type="slidenum">
              <a:rPr lang="en-AU" smtClean="0"/>
              <a:t>‹#›</a:t>
            </a:fld>
            <a:endParaRPr lang="en-AU"/>
          </a:p>
        </p:txBody>
      </p:sp>
    </p:spTree>
    <p:extLst>
      <p:ext uri="{BB962C8B-B14F-4D97-AF65-F5344CB8AC3E}">
        <p14:creationId xmlns:p14="http://schemas.microsoft.com/office/powerpoint/2010/main" val="1831645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7610B-4540-4CE9-A92C-8438327F5D1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D51CE28-497A-41D8-8257-A13DEF8031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D987B3F-2857-44CE-8700-73CF2DB5EFFE}"/>
              </a:ext>
            </a:extLst>
          </p:cNvPr>
          <p:cNvSpPr>
            <a:spLocks noGrp="1"/>
          </p:cNvSpPr>
          <p:nvPr>
            <p:ph type="dt" sz="half" idx="10"/>
          </p:nvPr>
        </p:nvSpPr>
        <p:spPr/>
        <p:txBody>
          <a:bodyPr/>
          <a:lstStyle/>
          <a:p>
            <a:fld id="{D35D8D97-B2E3-42F8-B56A-944DEC49DC2F}" type="datetimeFigureOut">
              <a:rPr lang="en-AU" smtClean="0"/>
              <a:t>1/11/21</a:t>
            </a:fld>
            <a:endParaRPr lang="en-AU"/>
          </a:p>
        </p:txBody>
      </p:sp>
      <p:sp>
        <p:nvSpPr>
          <p:cNvPr id="5" name="Footer Placeholder 4">
            <a:extLst>
              <a:ext uri="{FF2B5EF4-FFF2-40B4-BE49-F238E27FC236}">
                <a16:creationId xmlns:a16="http://schemas.microsoft.com/office/drawing/2014/main" id="{8CEE0C3D-2F39-409A-871B-6AA593E7ECF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5B56CAF-618C-48D2-A693-04FFE8CAE76C}"/>
              </a:ext>
            </a:extLst>
          </p:cNvPr>
          <p:cNvSpPr>
            <a:spLocks noGrp="1"/>
          </p:cNvSpPr>
          <p:nvPr>
            <p:ph type="sldNum" sz="quarter" idx="12"/>
          </p:nvPr>
        </p:nvSpPr>
        <p:spPr/>
        <p:txBody>
          <a:bodyPr/>
          <a:lstStyle/>
          <a:p>
            <a:fld id="{C4B2479F-0319-490A-A449-B8399A372EDF}" type="slidenum">
              <a:rPr lang="en-AU" smtClean="0"/>
              <a:t>‹#›</a:t>
            </a:fld>
            <a:endParaRPr lang="en-AU"/>
          </a:p>
        </p:txBody>
      </p:sp>
    </p:spTree>
    <p:extLst>
      <p:ext uri="{BB962C8B-B14F-4D97-AF65-F5344CB8AC3E}">
        <p14:creationId xmlns:p14="http://schemas.microsoft.com/office/powerpoint/2010/main" val="2137775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41AD-BB58-414D-B809-0D8CB6F90F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8860CFA2-DE66-4F6A-8CB2-18AFA13663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6A39B2-7133-47A2-B02E-18A118E416DB}"/>
              </a:ext>
            </a:extLst>
          </p:cNvPr>
          <p:cNvSpPr>
            <a:spLocks noGrp="1"/>
          </p:cNvSpPr>
          <p:nvPr>
            <p:ph type="dt" sz="half" idx="10"/>
          </p:nvPr>
        </p:nvSpPr>
        <p:spPr/>
        <p:txBody>
          <a:bodyPr/>
          <a:lstStyle/>
          <a:p>
            <a:fld id="{D35D8D97-B2E3-42F8-B56A-944DEC49DC2F}" type="datetimeFigureOut">
              <a:rPr lang="en-AU" smtClean="0"/>
              <a:t>1/11/21</a:t>
            </a:fld>
            <a:endParaRPr lang="en-AU"/>
          </a:p>
        </p:txBody>
      </p:sp>
      <p:sp>
        <p:nvSpPr>
          <p:cNvPr id="5" name="Footer Placeholder 4">
            <a:extLst>
              <a:ext uri="{FF2B5EF4-FFF2-40B4-BE49-F238E27FC236}">
                <a16:creationId xmlns:a16="http://schemas.microsoft.com/office/drawing/2014/main" id="{F15DE848-C931-4C0B-8E13-00C23BFB07D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FF26B3A-3304-4E01-A662-09791534AF66}"/>
              </a:ext>
            </a:extLst>
          </p:cNvPr>
          <p:cNvSpPr>
            <a:spLocks noGrp="1"/>
          </p:cNvSpPr>
          <p:nvPr>
            <p:ph type="sldNum" sz="quarter" idx="12"/>
          </p:nvPr>
        </p:nvSpPr>
        <p:spPr/>
        <p:txBody>
          <a:bodyPr/>
          <a:lstStyle/>
          <a:p>
            <a:fld id="{C4B2479F-0319-490A-A449-B8399A372EDF}" type="slidenum">
              <a:rPr lang="en-AU" smtClean="0"/>
              <a:t>‹#›</a:t>
            </a:fld>
            <a:endParaRPr lang="en-AU"/>
          </a:p>
        </p:txBody>
      </p:sp>
    </p:spTree>
    <p:extLst>
      <p:ext uri="{BB962C8B-B14F-4D97-AF65-F5344CB8AC3E}">
        <p14:creationId xmlns:p14="http://schemas.microsoft.com/office/powerpoint/2010/main" val="359926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3F743-1B3B-401D-8EF7-35E9EB642C6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5F644E3-234A-48F0-88FD-94E90BE8FA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AD757ECB-B7D3-411E-9A9E-5A3FF0E5AF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87DFA576-C3E4-41FC-B158-DAFA64B68ED4}"/>
              </a:ext>
            </a:extLst>
          </p:cNvPr>
          <p:cNvSpPr>
            <a:spLocks noGrp="1"/>
          </p:cNvSpPr>
          <p:nvPr>
            <p:ph type="dt" sz="half" idx="10"/>
          </p:nvPr>
        </p:nvSpPr>
        <p:spPr/>
        <p:txBody>
          <a:bodyPr/>
          <a:lstStyle/>
          <a:p>
            <a:fld id="{D35D8D97-B2E3-42F8-B56A-944DEC49DC2F}" type="datetimeFigureOut">
              <a:rPr lang="en-AU" smtClean="0"/>
              <a:t>1/11/21</a:t>
            </a:fld>
            <a:endParaRPr lang="en-AU"/>
          </a:p>
        </p:txBody>
      </p:sp>
      <p:sp>
        <p:nvSpPr>
          <p:cNvPr id="6" name="Footer Placeholder 5">
            <a:extLst>
              <a:ext uri="{FF2B5EF4-FFF2-40B4-BE49-F238E27FC236}">
                <a16:creationId xmlns:a16="http://schemas.microsoft.com/office/drawing/2014/main" id="{F8CE3601-D538-4CAB-9B19-9E4337E3395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5BABC52-56A8-4ED8-A4D2-D6A4A3585471}"/>
              </a:ext>
            </a:extLst>
          </p:cNvPr>
          <p:cNvSpPr>
            <a:spLocks noGrp="1"/>
          </p:cNvSpPr>
          <p:nvPr>
            <p:ph type="sldNum" sz="quarter" idx="12"/>
          </p:nvPr>
        </p:nvSpPr>
        <p:spPr/>
        <p:txBody>
          <a:bodyPr/>
          <a:lstStyle/>
          <a:p>
            <a:fld id="{C4B2479F-0319-490A-A449-B8399A372EDF}" type="slidenum">
              <a:rPr lang="en-AU" smtClean="0"/>
              <a:t>‹#›</a:t>
            </a:fld>
            <a:endParaRPr lang="en-AU"/>
          </a:p>
        </p:txBody>
      </p:sp>
    </p:spTree>
    <p:extLst>
      <p:ext uri="{BB962C8B-B14F-4D97-AF65-F5344CB8AC3E}">
        <p14:creationId xmlns:p14="http://schemas.microsoft.com/office/powerpoint/2010/main" val="3908314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6BBC-5531-4B5F-A319-DE3EED4B116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8BF75F3-7153-428D-835A-1D8128D0F2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5360E6-9A38-4C58-9596-EF13CFD093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03077F87-7DBF-4140-8812-4A1537C959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0B478C-3F9F-4B96-966C-FF4FE411C6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DD49CF17-E79D-4AF6-BE4F-6305251904B1}"/>
              </a:ext>
            </a:extLst>
          </p:cNvPr>
          <p:cNvSpPr>
            <a:spLocks noGrp="1"/>
          </p:cNvSpPr>
          <p:nvPr>
            <p:ph type="dt" sz="half" idx="10"/>
          </p:nvPr>
        </p:nvSpPr>
        <p:spPr/>
        <p:txBody>
          <a:bodyPr/>
          <a:lstStyle/>
          <a:p>
            <a:fld id="{D35D8D97-B2E3-42F8-B56A-944DEC49DC2F}" type="datetimeFigureOut">
              <a:rPr lang="en-AU" smtClean="0"/>
              <a:t>1/11/21</a:t>
            </a:fld>
            <a:endParaRPr lang="en-AU"/>
          </a:p>
        </p:txBody>
      </p:sp>
      <p:sp>
        <p:nvSpPr>
          <p:cNvPr id="8" name="Footer Placeholder 7">
            <a:extLst>
              <a:ext uri="{FF2B5EF4-FFF2-40B4-BE49-F238E27FC236}">
                <a16:creationId xmlns:a16="http://schemas.microsoft.com/office/drawing/2014/main" id="{FD811437-CDDD-4258-99A0-D1E4B4A772B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FBB9DEE-FE0A-4067-BC4B-7F587E4F8C90}"/>
              </a:ext>
            </a:extLst>
          </p:cNvPr>
          <p:cNvSpPr>
            <a:spLocks noGrp="1"/>
          </p:cNvSpPr>
          <p:nvPr>
            <p:ph type="sldNum" sz="quarter" idx="12"/>
          </p:nvPr>
        </p:nvSpPr>
        <p:spPr/>
        <p:txBody>
          <a:bodyPr/>
          <a:lstStyle/>
          <a:p>
            <a:fld id="{C4B2479F-0319-490A-A449-B8399A372EDF}" type="slidenum">
              <a:rPr lang="en-AU" smtClean="0"/>
              <a:t>‹#›</a:t>
            </a:fld>
            <a:endParaRPr lang="en-AU"/>
          </a:p>
        </p:txBody>
      </p:sp>
    </p:spTree>
    <p:extLst>
      <p:ext uri="{BB962C8B-B14F-4D97-AF65-F5344CB8AC3E}">
        <p14:creationId xmlns:p14="http://schemas.microsoft.com/office/powerpoint/2010/main" val="692972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D389-6BCD-4A65-9116-978020F5C8D2}"/>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14A58C4-8AB0-4926-996E-0CBEE52B129F}"/>
              </a:ext>
            </a:extLst>
          </p:cNvPr>
          <p:cNvSpPr>
            <a:spLocks noGrp="1"/>
          </p:cNvSpPr>
          <p:nvPr>
            <p:ph type="dt" sz="half" idx="10"/>
          </p:nvPr>
        </p:nvSpPr>
        <p:spPr/>
        <p:txBody>
          <a:bodyPr/>
          <a:lstStyle/>
          <a:p>
            <a:fld id="{D35D8D97-B2E3-42F8-B56A-944DEC49DC2F}" type="datetimeFigureOut">
              <a:rPr lang="en-AU" smtClean="0"/>
              <a:t>1/11/21</a:t>
            </a:fld>
            <a:endParaRPr lang="en-AU"/>
          </a:p>
        </p:txBody>
      </p:sp>
      <p:sp>
        <p:nvSpPr>
          <p:cNvPr id="4" name="Footer Placeholder 3">
            <a:extLst>
              <a:ext uri="{FF2B5EF4-FFF2-40B4-BE49-F238E27FC236}">
                <a16:creationId xmlns:a16="http://schemas.microsoft.com/office/drawing/2014/main" id="{76465200-DC62-40C2-A206-55110BE68F6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4B28F0D1-E1B9-4997-ABAD-698B7F29C088}"/>
              </a:ext>
            </a:extLst>
          </p:cNvPr>
          <p:cNvSpPr>
            <a:spLocks noGrp="1"/>
          </p:cNvSpPr>
          <p:nvPr>
            <p:ph type="sldNum" sz="quarter" idx="12"/>
          </p:nvPr>
        </p:nvSpPr>
        <p:spPr/>
        <p:txBody>
          <a:bodyPr/>
          <a:lstStyle/>
          <a:p>
            <a:fld id="{C4B2479F-0319-490A-A449-B8399A372EDF}" type="slidenum">
              <a:rPr lang="en-AU" smtClean="0"/>
              <a:t>‹#›</a:t>
            </a:fld>
            <a:endParaRPr lang="en-AU"/>
          </a:p>
        </p:txBody>
      </p:sp>
    </p:spTree>
    <p:extLst>
      <p:ext uri="{BB962C8B-B14F-4D97-AF65-F5344CB8AC3E}">
        <p14:creationId xmlns:p14="http://schemas.microsoft.com/office/powerpoint/2010/main" val="1777188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9C2F38-018B-471F-957D-EC283D984FD3}"/>
              </a:ext>
            </a:extLst>
          </p:cNvPr>
          <p:cNvSpPr>
            <a:spLocks noGrp="1"/>
          </p:cNvSpPr>
          <p:nvPr>
            <p:ph type="dt" sz="half" idx="10"/>
          </p:nvPr>
        </p:nvSpPr>
        <p:spPr/>
        <p:txBody>
          <a:bodyPr/>
          <a:lstStyle/>
          <a:p>
            <a:fld id="{D35D8D97-B2E3-42F8-B56A-944DEC49DC2F}" type="datetimeFigureOut">
              <a:rPr lang="en-AU" smtClean="0"/>
              <a:t>1/11/21</a:t>
            </a:fld>
            <a:endParaRPr lang="en-AU"/>
          </a:p>
        </p:txBody>
      </p:sp>
      <p:sp>
        <p:nvSpPr>
          <p:cNvPr id="3" name="Footer Placeholder 2">
            <a:extLst>
              <a:ext uri="{FF2B5EF4-FFF2-40B4-BE49-F238E27FC236}">
                <a16:creationId xmlns:a16="http://schemas.microsoft.com/office/drawing/2014/main" id="{A59D98A1-5833-40CA-A40E-22F187415D03}"/>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49FAE52F-C0CD-4108-A967-26153E139C77}"/>
              </a:ext>
            </a:extLst>
          </p:cNvPr>
          <p:cNvSpPr>
            <a:spLocks noGrp="1"/>
          </p:cNvSpPr>
          <p:nvPr>
            <p:ph type="sldNum" sz="quarter" idx="12"/>
          </p:nvPr>
        </p:nvSpPr>
        <p:spPr/>
        <p:txBody>
          <a:bodyPr/>
          <a:lstStyle/>
          <a:p>
            <a:fld id="{C4B2479F-0319-490A-A449-B8399A372EDF}" type="slidenum">
              <a:rPr lang="en-AU" smtClean="0"/>
              <a:t>‹#›</a:t>
            </a:fld>
            <a:endParaRPr lang="en-AU"/>
          </a:p>
        </p:txBody>
      </p:sp>
    </p:spTree>
    <p:extLst>
      <p:ext uri="{BB962C8B-B14F-4D97-AF65-F5344CB8AC3E}">
        <p14:creationId xmlns:p14="http://schemas.microsoft.com/office/powerpoint/2010/main" val="897300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B1481-909F-4B53-9FFA-0B329E9A0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FC3F605-FCC2-4C4C-8FE9-260D45E6CF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C0306C57-83D1-4DE3-96E5-0797F171EC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0EF77D-A093-49B9-A734-F1CA5283C616}"/>
              </a:ext>
            </a:extLst>
          </p:cNvPr>
          <p:cNvSpPr>
            <a:spLocks noGrp="1"/>
          </p:cNvSpPr>
          <p:nvPr>
            <p:ph type="dt" sz="half" idx="10"/>
          </p:nvPr>
        </p:nvSpPr>
        <p:spPr/>
        <p:txBody>
          <a:bodyPr/>
          <a:lstStyle/>
          <a:p>
            <a:fld id="{D35D8D97-B2E3-42F8-B56A-944DEC49DC2F}" type="datetimeFigureOut">
              <a:rPr lang="en-AU" smtClean="0"/>
              <a:t>1/11/21</a:t>
            </a:fld>
            <a:endParaRPr lang="en-AU"/>
          </a:p>
        </p:txBody>
      </p:sp>
      <p:sp>
        <p:nvSpPr>
          <p:cNvPr id="6" name="Footer Placeholder 5">
            <a:extLst>
              <a:ext uri="{FF2B5EF4-FFF2-40B4-BE49-F238E27FC236}">
                <a16:creationId xmlns:a16="http://schemas.microsoft.com/office/drawing/2014/main" id="{1FB1EDFB-C52B-46CA-8214-1754FA3CD2D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D41D8B4-421F-4DC3-90E8-9561E766CFEC}"/>
              </a:ext>
            </a:extLst>
          </p:cNvPr>
          <p:cNvSpPr>
            <a:spLocks noGrp="1"/>
          </p:cNvSpPr>
          <p:nvPr>
            <p:ph type="sldNum" sz="quarter" idx="12"/>
          </p:nvPr>
        </p:nvSpPr>
        <p:spPr/>
        <p:txBody>
          <a:bodyPr/>
          <a:lstStyle/>
          <a:p>
            <a:fld id="{C4B2479F-0319-490A-A449-B8399A372EDF}" type="slidenum">
              <a:rPr lang="en-AU" smtClean="0"/>
              <a:t>‹#›</a:t>
            </a:fld>
            <a:endParaRPr lang="en-AU"/>
          </a:p>
        </p:txBody>
      </p:sp>
    </p:spTree>
    <p:extLst>
      <p:ext uri="{BB962C8B-B14F-4D97-AF65-F5344CB8AC3E}">
        <p14:creationId xmlns:p14="http://schemas.microsoft.com/office/powerpoint/2010/main" val="397974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CEB76-3844-443F-B852-914A83EE04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FAD8C287-2E2E-4DEA-9BCC-72439D7A1E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21957D92-001F-480E-8B1B-AFF48D980F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380AE1-BADA-49D1-AD65-FD1FD2382F13}"/>
              </a:ext>
            </a:extLst>
          </p:cNvPr>
          <p:cNvSpPr>
            <a:spLocks noGrp="1"/>
          </p:cNvSpPr>
          <p:nvPr>
            <p:ph type="dt" sz="half" idx="10"/>
          </p:nvPr>
        </p:nvSpPr>
        <p:spPr/>
        <p:txBody>
          <a:bodyPr/>
          <a:lstStyle/>
          <a:p>
            <a:fld id="{D35D8D97-B2E3-42F8-B56A-944DEC49DC2F}" type="datetimeFigureOut">
              <a:rPr lang="en-AU" smtClean="0"/>
              <a:t>1/11/21</a:t>
            </a:fld>
            <a:endParaRPr lang="en-AU"/>
          </a:p>
        </p:txBody>
      </p:sp>
      <p:sp>
        <p:nvSpPr>
          <p:cNvPr id="6" name="Footer Placeholder 5">
            <a:extLst>
              <a:ext uri="{FF2B5EF4-FFF2-40B4-BE49-F238E27FC236}">
                <a16:creationId xmlns:a16="http://schemas.microsoft.com/office/drawing/2014/main" id="{E41D2342-FF4A-42E3-81BA-D8BF364C364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DB35BAB-A6D2-4F8F-A74D-DB5F2EA75C79}"/>
              </a:ext>
            </a:extLst>
          </p:cNvPr>
          <p:cNvSpPr>
            <a:spLocks noGrp="1"/>
          </p:cNvSpPr>
          <p:nvPr>
            <p:ph type="sldNum" sz="quarter" idx="12"/>
          </p:nvPr>
        </p:nvSpPr>
        <p:spPr/>
        <p:txBody>
          <a:bodyPr/>
          <a:lstStyle/>
          <a:p>
            <a:fld id="{C4B2479F-0319-490A-A449-B8399A372EDF}" type="slidenum">
              <a:rPr lang="en-AU" smtClean="0"/>
              <a:t>‹#›</a:t>
            </a:fld>
            <a:endParaRPr lang="en-AU"/>
          </a:p>
        </p:txBody>
      </p:sp>
    </p:spTree>
    <p:extLst>
      <p:ext uri="{BB962C8B-B14F-4D97-AF65-F5344CB8AC3E}">
        <p14:creationId xmlns:p14="http://schemas.microsoft.com/office/powerpoint/2010/main" val="403534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9019F-A4D8-42AA-AF1E-8D7612330A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3DD80D6-CA95-44C4-AA6E-6D5EDCB1B6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3FC9B85-D6C5-4FC4-9583-A52C7FA461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5D8D97-B2E3-42F8-B56A-944DEC49DC2F}" type="datetimeFigureOut">
              <a:rPr lang="en-AU" smtClean="0"/>
              <a:t>1/11/21</a:t>
            </a:fld>
            <a:endParaRPr lang="en-AU"/>
          </a:p>
        </p:txBody>
      </p:sp>
      <p:sp>
        <p:nvSpPr>
          <p:cNvPr id="5" name="Footer Placeholder 4">
            <a:extLst>
              <a:ext uri="{FF2B5EF4-FFF2-40B4-BE49-F238E27FC236}">
                <a16:creationId xmlns:a16="http://schemas.microsoft.com/office/drawing/2014/main" id="{F65346A5-15AE-4D73-9A2C-50EF1E0A61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3DAD953-22F0-4AEC-B902-431D9AD543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B2479F-0319-490A-A449-B8399A372EDF}" type="slidenum">
              <a:rPr lang="en-AU" smtClean="0"/>
              <a:t>‹#›</a:t>
            </a:fld>
            <a:endParaRPr lang="en-AU"/>
          </a:p>
        </p:txBody>
      </p:sp>
    </p:spTree>
    <p:extLst>
      <p:ext uri="{BB962C8B-B14F-4D97-AF65-F5344CB8AC3E}">
        <p14:creationId xmlns:p14="http://schemas.microsoft.com/office/powerpoint/2010/main" val="1036772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ourworldindata.or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27D355-7499-4F1C-95F9-0E919F4E3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825"/>
            <a:ext cx="12192000" cy="6858000"/>
          </a:xfrm>
          <a:prstGeom prst="rect">
            <a:avLst/>
          </a:prstGeom>
        </p:spPr>
      </p:pic>
      <p:sp>
        <p:nvSpPr>
          <p:cNvPr id="2" name="Title 1">
            <a:extLst>
              <a:ext uri="{FF2B5EF4-FFF2-40B4-BE49-F238E27FC236}">
                <a16:creationId xmlns:a16="http://schemas.microsoft.com/office/drawing/2014/main" id="{42AB4B7A-A7B6-48E9-B506-17388BF74322}"/>
              </a:ext>
            </a:extLst>
          </p:cNvPr>
          <p:cNvSpPr>
            <a:spLocks noGrp="1"/>
          </p:cNvSpPr>
          <p:nvPr>
            <p:ph type="ctrTitle"/>
          </p:nvPr>
        </p:nvSpPr>
        <p:spPr>
          <a:xfrm>
            <a:off x="7162799" y="1561306"/>
            <a:ext cx="4572001" cy="2401887"/>
          </a:xfrm>
        </p:spPr>
        <p:txBody>
          <a:bodyPr>
            <a:normAutofit fontScale="90000"/>
            <a:scene3d>
              <a:camera prst="perspectiveLeft"/>
              <a:lightRig rig="threePt" dir="t"/>
            </a:scene3d>
            <a:sp3d extrusionH="57150">
              <a:bevelT w="38100" h="38100" prst="angle"/>
            </a:sp3d>
          </a:bodyPr>
          <a:lstStyle/>
          <a:p>
            <a:r>
              <a:rPr lang="en-US" sz="7200" b="1" dirty="0">
                <a:solidFill>
                  <a:srgbClr val="DC5530"/>
                </a:solidFill>
                <a:effectLst>
                  <a:glow rad="63500">
                    <a:schemeClr val="accent6">
                      <a:satMod val="175000"/>
                      <a:alpha val="40000"/>
                    </a:schemeClr>
                  </a:glow>
                </a:effectLst>
                <a:latin typeface="Arial" panose="020B0604020202020204" pitchFamily="34" charset="0"/>
                <a:cs typeface="Arial" panose="020B0604020202020204" pitchFamily="34" charset="0"/>
              </a:rPr>
              <a:t>Exploring Covid-19</a:t>
            </a:r>
            <a:br>
              <a:rPr lang="en-US" sz="7200" b="1" dirty="0">
                <a:solidFill>
                  <a:srgbClr val="DC5530"/>
                </a:solidFill>
                <a:effectLst>
                  <a:glow rad="63500">
                    <a:schemeClr val="accent6">
                      <a:satMod val="175000"/>
                      <a:alpha val="40000"/>
                    </a:schemeClr>
                  </a:glow>
                </a:effectLst>
                <a:latin typeface="Arial" panose="020B0604020202020204" pitchFamily="34" charset="0"/>
                <a:cs typeface="Arial" panose="020B0604020202020204" pitchFamily="34" charset="0"/>
              </a:rPr>
            </a:br>
            <a:br>
              <a:rPr lang="en-US" sz="7200" b="1" dirty="0">
                <a:solidFill>
                  <a:srgbClr val="DC5530"/>
                </a:solidFill>
                <a:effectLst>
                  <a:glow rad="63500">
                    <a:schemeClr val="accent6">
                      <a:satMod val="175000"/>
                      <a:alpha val="40000"/>
                    </a:schemeClr>
                  </a:glow>
                </a:effectLst>
                <a:latin typeface="Arial" panose="020B0604020202020204" pitchFamily="34" charset="0"/>
                <a:cs typeface="Arial" panose="020B0604020202020204" pitchFamily="34" charset="0"/>
              </a:rPr>
            </a:br>
            <a:r>
              <a:rPr lang="en-US" sz="3600" b="1" dirty="0">
                <a:solidFill>
                  <a:srgbClr val="DC5530"/>
                </a:solidFill>
                <a:effectLst>
                  <a:glow rad="63500">
                    <a:schemeClr val="accent6">
                      <a:satMod val="175000"/>
                      <a:alpha val="40000"/>
                    </a:schemeClr>
                  </a:glow>
                </a:effectLst>
                <a:latin typeface="Arial" panose="020B0604020202020204" pitchFamily="34" charset="0"/>
                <a:cs typeface="Arial" panose="020B0604020202020204" pitchFamily="34" charset="0"/>
              </a:rPr>
              <a:t>Group 4</a:t>
            </a:r>
            <a:endParaRPr lang="en-AU" sz="7200" b="1" dirty="0">
              <a:solidFill>
                <a:srgbClr val="DC5530"/>
              </a:solidFill>
              <a:effectLst>
                <a:glow rad="63500">
                  <a:schemeClr val="accent6">
                    <a:satMod val="175000"/>
                    <a:alpha val="40000"/>
                  </a:schemeClr>
                </a:glo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9717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E255-67DA-4676-B6C5-382764A34ADF}"/>
              </a:ext>
            </a:extLst>
          </p:cNvPr>
          <p:cNvSpPr>
            <a:spLocks noGrp="1"/>
          </p:cNvSpPr>
          <p:nvPr>
            <p:ph type="title"/>
          </p:nvPr>
        </p:nvSpPr>
        <p:spPr/>
        <p:txBody>
          <a:bodyPr/>
          <a:lstStyle/>
          <a:p>
            <a:r>
              <a:rPr lang="en-US" dirty="0"/>
              <a:t>Python code - Matplotlib (Reference)</a:t>
            </a:r>
            <a:endParaRPr lang="en-AU" dirty="0"/>
          </a:p>
        </p:txBody>
      </p:sp>
      <p:pic>
        <p:nvPicPr>
          <p:cNvPr id="5" name="Picture 4" descr="Graphical user interface, text&#10;&#10;Description automatically generated">
            <a:extLst>
              <a:ext uri="{FF2B5EF4-FFF2-40B4-BE49-F238E27FC236}">
                <a16:creationId xmlns:a16="http://schemas.microsoft.com/office/drawing/2014/main" id="{FFF347B2-61E3-314A-A251-6907DD79D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4800"/>
            <a:ext cx="5414380" cy="2226733"/>
          </a:xfrm>
          <a:prstGeom prst="rect">
            <a:avLst/>
          </a:prstGeom>
        </p:spPr>
      </p:pic>
      <p:pic>
        <p:nvPicPr>
          <p:cNvPr id="7" name="Picture 6" descr="Text&#10;&#10;Description automatically generated">
            <a:extLst>
              <a:ext uri="{FF2B5EF4-FFF2-40B4-BE49-F238E27FC236}">
                <a16:creationId xmlns:a16="http://schemas.microsoft.com/office/drawing/2014/main" id="{901975D6-467A-4C4C-93FE-508EE1401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773" y="3801533"/>
            <a:ext cx="5411807" cy="2226733"/>
          </a:xfrm>
          <a:prstGeom prst="rect">
            <a:avLst/>
          </a:prstGeom>
        </p:spPr>
      </p:pic>
    </p:spTree>
    <p:extLst>
      <p:ext uri="{BB962C8B-B14F-4D97-AF65-F5344CB8AC3E}">
        <p14:creationId xmlns:p14="http://schemas.microsoft.com/office/powerpoint/2010/main" val="874558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B0C90-6B8C-0945-8B00-DCB5D75A5CB8}"/>
              </a:ext>
            </a:extLst>
          </p:cNvPr>
          <p:cNvSpPr>
            <a:spLocks noGrp="1"/>
          </p:cNvSpPr>
          <p:nvPr>
            <p:ph type="title"/>
          </p:nvPr>
        </p:nvSpPr>
        <p:spPr/>
        <p:txBody>
          <a:bodyPr/>
          <a:lstStyle/>
          <a:p>
            <a:r>
              <a:rPr lang="en-US" dirty="0"/>
              <a:t>New deaths vs new cases</a:t>
            </a:r>
          </a:p>
        </p:txBody>
      </p:sp>
      <p:pic>
        <p:nvPicPr>
          <p:cNvPr id="4" name="Content Placeholder 3" descr="Chart, line chart&#10;&#10;Description automatically generated">
            <a:extLst>
              <a:ext uri="{FF2B5EF4-FFF2-40B4-BE49-F238E27FC236}">
                <a16:creationId xmlns:a16="http://schemas.microsoft.com/office/drawing/2014/main" id="{A921C4DB-5FF7-744B-893F-C9A1356BD55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9051" y="2028561"/>
            <a:ext cx="5476949" cy="3855772"/>
          </a:xfrm>
          <a:prstGeom prst="rect">
            <a:avLst/>
          </a:prstGeom>
          <a:noFill/>
          <a:ln>
            <a:noFill/>
          </a:ln>
        </p:spPr>
      </p:pic>
      <p:pic>
        <p:nvPicPr>
          <p:cNvPr id="6" name="Picture 5" descr="Text&#10;&#10;Description automatically generated">
            <a:extLst>
              <a:ext uri="{FF2B5EF4-FFF2-40B4-BE49-F238E27FC236}">
                <a16:creationId xmlns:a16="http://schemas.microsoft.com/office/drawing/2014/main" id="{93512D43-AF34-7F4E-B83F-68383C5669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268844"/>
            <a:ext cx="5827183" cy="3545640"/>
          </a:xfrm>
          <a:prstGeom prst="rect">
            <a:avLst/>
          </a:prstGeom>
        </p:spPr>
      </p:pic>
    </p:spTree>
    <p:extLst>
      <p:ext uri="{BB962C8B-B14F-4D97-AF65-F5344CB8AC3E}">
        <p14:creationId xmlns:p14="http://schemas.microsoft.com/office/powerpoint/2010/main" val="2579877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7F703-483D-A84A-94DB-FA46E30A47C6}"/>
              </a:ext>
            </a:extLst>
          </p:cNvPr>
          <p:cNvSpPr>
            <a:spLocks noGrp="1"/>
          </p:cNvSpPr>
          <p:nvPr>
            <p:ph type="title"/>
          </p:nvPr>
        </p:nvSpPr>
        <p:spPr/>
        <p:txBody>
          <a:bodyPr/>
          <a:lstStyle/>
          <a:p>
            <a:r>
              <a:rPr lang="en-US" dirty="0"/>
              <a:t>New cases vs new deaths</a:t>
            </a:r>
          </a:p>
        </p:txBody>
      </p:sp>
      <p:pic>
        <p:nvPicPr>
          <p:cNvPr id="4" name="Picture 3" descr="Chart, histogram&#10;&#10;Description automatically generated">
            <a:extLst>
              <a:ext uri="{FF2B5EF4-FFF2-40B4-BE49-F238E27FC236}">
                <a16:creationId xmlns:a16="http://schemas.microsoft.com/office/drawing/2014/main" id="{D4A0DEE5-13AD-1E4E-94F3-C94BB85F30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9930" y="1931881"/>
            <a:ext cx="5690544" cy="3825452"/>
          </a:xfrm>
          <a:prstGeom prst="rect">
            <a:avLst/>
          </a:prstGeom>
          <a:noFill/>
          <a:ln>
            <a:noFill/>
          </a:ln>
        </p:spPr>
      </p:pic>
      <p:pic>
        <p:nvPicPr>
          <p:cNvPr id="11" name="Picture 10" descr="Text&#10;&#10;Description automatically generated">
            <a:extLst>
              <a:ext uri="{FF2B5EF4-FFF2-40B4-BE49-F238E27FC236}">
                <a16:creationId xmlns:a16="http://schemas.microsoft.com/office/drawing/2014/main" id="{DC45E76F-1A88-F74D-9180-20DF42DC5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474" y="2156129"/>
            <a:ext cx="5368485" cy="2717265"/>
          </a:xfrm>
          <a:prstGeom prst="rect">
            <a:avLst/>
          </a:prstGeom>
        </p:spPr>
      </p:pic>
    </p:spTree>
    <p:extLst>
      <p:ext uri="{BB962C8B-B14F-4D97-AF65-F5344CB8AC3E}">
        <p14:creationId xmlns:p14="http://schemas.microsoft.com/office/powerpoint/2010/main" val="3184915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line chart&#10;&#10;Description automatically generated">
            <a:extLst>
              <a:ext uri="{FF2B5EF4-FFF2-40B4-BE49-F238E27FC236}">
                <a16:creationId xmlns:a16="http://schemas.microsoft.com/office/drawing/2014/main" id="{5563DF5A-0618-524B-98E9-400D91FF9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2133" y="1185218"/>
            <a:ext cx="8509171" cy="5672781"/>
          </a:xfrm>
          <a:prstGeom prst="rect">
            <a:avLst/>
          </a:prstGeom>
        </p:spPr>
      </p:pic>
      <p:pic>
        <p:nvPicPr>
          <p:cNvPr id="10" name="Picture 9" descr="Chart, line chart&#10;&#10;Description automatically generated">
            <a:extLst>
              <a:ext uri="{FF2B5EF4-FFF2-40B4-BE49-F238E27FC236}">
                <a16:creationId xmlns:a16="http://schemas.microsoft.com/office/drawing/2014/main" id="{4F9CF12E-47B0-9142-A739-958E9AB1E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867" y="1155385"/>
            <a:ext cx="8695436" cy="5796957"/>
          </a:xfrm>
          <a:prstGeom prst="rect">
            <a:avLst/>
          </a:prstGeom>
        </p:spPr>
      </p:pic>
      <p:sp>
        <p:nvSpPr>
          <p:cNvPr id="2" name="Title 1">
            <a:extLst>
              <a:ext uri="{FF2B5EF4-FFF2-40B4-BE49-F238E27FC236}">
                <a16:creationId xmlns:a16="http://schemas.microsoft.com/office/drawing/2014/main" id="{4FF61318-8B99-0542-A4C7-36477B4A0037}"/>
              </a:ext>
            </a:extLst>
          </p:cNvPr>
          <p:cNvSpPr>
            <a:spLocks noGrp="1"/>
          </p:cNvSpPr>
          <p:nvPr>
            <p:ph type="title"/>
          </p:nvPr>
        </p:nvSpPr>
        <p:spPr/>
        <p:txBody>
          <a:bodyPr>
            <a:normAutofit/>
          </a:bodyPr>
          <a:lstStyle/>
          <a:p>
            <a:r>
              <a:rPr lang="en-AU" dirty="0"/>
              <a:t>Q3: Time series plot for deaths and fully vaccinated people in the US</a:t>
            </a:r>
            <a:endParaRPr lang="en-US" dirty="0"/>
          </a:p>
        </p:txBody>
      </p:sp>
    </p:spTree>
    <p:extLst>
      <p:ext uri="{BB962C8B-B14F-4D97-AF65-F5344CB8AC3E}">
        <p14:creationId xmlns:p14="http://schemas.microsoft.com/office/powerpoint/2010/main" val="409863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with low confidence">
            <a:extLst>
              <a:ext uri="{FF2B5EF4-FFF2-40B4-BE49-F238E27FC236}">
                <a16:creationId xmlns:a16="http://schemas.microsoft.com/office/drawing/2014/main" id="{C57043CB-646E-8048-8F76-748BFBE64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3534" y="2515777"/>
            <a:ext cx="9290180" cy="2228595"/>
          </a:xfrm>
          <a:prstGeom prst="rect">
            <a:avLst/>
          </a:prstGeom>
        </p:spPr>
      </p:pic>
      <p:pic>
        <p:nvPicPr>
          <p:cNvPr id="9" name="Picture 8" descr="Chart&#10;&#10;Description automatically generated">
            <a:extLst>
              <a:ext uri="{FF2B5EF4-FFF2-40B4-BE49-F238E27FC236}">
                <a16:creationId xmlns:a16="http://schemas.microsoft.com/office/drawing/2014/main" id="{4ED8ED64-551D-7C40-AD0A-FE1CBEF6E0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741" y="1515954"/>
            <a:ext cx="5968870" cy="4775096"/>
          </a:xfrm>
          <a:prstGeom prst="rect">
            <a:avLst/>
          </a:prstGeom>
        </p:spPr>
      </p:pic>
      <p:sp>
        <p:nvSpPr>
          <p:cNvPr id="3" name="Content Placeholder 2">
            <a:extLst>
              <a:ext uri="{FF2B5EF4-FFF2-40B4-BE49-F238E27FC236}">
                <a16:creationId xmlns:a16="http://schemas.microsoft.com/office/drawing/2014/main" id="{8B81C0F8-CA8E-43CB-9BAC-32D6F6666B94}"/>
              </a:ext>
            </a:extLst>
          </p:cNvPr>
          <p:cNvSpPr>
            <a:spLocks noGrp="1"/>
          </p:cNvSpPr>
          <p:nvPr>
            <p:ph idx="1"/>
          </p:nvPr>
        </p:nvSpPr>
        <p:spPr>
          <a:xfrm>
            <a:off x="891854" y="1788425"/>
            <a:ext cx="5404338" cy="4351338"/>
          </a:xfrm>
        </p:spPr>
        <p:txBody>
          <a:bodyPr>
            <a:normAutofit fontScale="62500" lnSpcReduction="20000"/>
          </a:bodyPr>
          <a:lstStyle/>
          <a:p>
            <a:r>
              <a:rPr lang="en-US" dirty="0"/>
              <a:t>Looking for correlation between vaccinations and 4 other columns. Intent was to create time series line plot to analyze the trends.</a:t>
            </a:r>
          </a:p>
          <a:p>
            <a:r>
              <a:rPr lang="en-US" dirty="0"/>
              <a:t>Format string to datetime format</a:t>
            </a:r>
          </a:p>
          <a:p>
            <a:r>
              <a:rPr lang="en-US" dirty="0" err="1"/>
              <a:t>Hospitalisation</a:t>
            </a:r>
            <a:r>
              <a:rPr lang="en-US" dirty="0"/>
              <a:t> and ICU admissions data are only available for 25 countries. As a preliminary step, bar graph plotted to visualize vaccination data available.</a:t>
            </a:r>
          </a:p>
          <a:p>
            <a:r>
              <a:rPr lang="en-US" dirty="0"/>
              <a:t>Presenting and analyzing each of these trends for all the countries through simple visualizations could potentially lead to misleading conclusions. Hence, a single country (United States) has been chosen as a starter.</a:t>
            </a:r>
          </a:p>
          <a:p>
            <a:r>
              <a:rPr lang="en-US" dirty="0"/>
              <a:t>638 rows of daily data is available for the US. To make the plot look neater and easier to interpret, the plots are plotted for weekly data points reducing down to 92 rows. This exercise is acceptable for the purpose of visualizing trends.</a:t>
            </a:r>
          </a:p>
          <a:p>
            <a:endParaRPr lang="en-US" dirty="0"/>
          </a:p>
          <a:p>
            <a:endParaRPr lang="en-US" dirty="0"/>
          </a:p>
          <a:p>
            <a:endParaRPr lang="en-AU" dirty="0"/>
          </a:p>
        </p:txBody>
      </p:sp>
      <p:pic>
        <p:nvPicPr>
          <p:cNvPr id="15" name="Picture 14" descr="Table&#10;&#10;Description automatically generated">
            <a:extLst>
              <a:ext uri="{FF2B5EF4-FFF2-40B4-BE49-F238E27FC236}">
                <a16:creationId xmlns:a16="http://schemas.microsoft.com/office/drawing/2014/main" id="{12DB2848-0E3C-F94D-8612-4D24BF4FCB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4262" y="1609279"/>
            <a:ext cx="5392729" cy="3825421"/>
          </a:xfrm>
          <a:prstGeom prst="rect">
            <a:avLst/>
          </a:prstGeom>
        </p:spPr>
      </p:pic>
      <p:pic>
        <p:nvPicPr>
          <p:cNvPr id="17" name="Picture 16" descr="Table&#10;&#10;Description automatically generated">
            <a:extLst>
              <a:ext uri="{FF2B5EF4-FFF2-40B4-BE49-F238E27FC236}">
                <a16:creationId xmlns:a16="http://schemas.microsoft.com/office/drawing/2014/main" id="{AEC78EE2-193A-3249-9237-F5DA0C6C51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6948" y="2654329"/>
            <a:ext cx="5367356" cy="3270509"/>
          </a:xfrm>
          <a:prstGeom prst="rect">
            <a:avLst/>
          </a:prstGeom>
        </p:spPr>
      </p:pic>
      <p:pic>
        <p:nvPicPr>
          <p:cNvPr id="21" name="Picture 20" descr="Chart, histogram&#10;&#10;Description automatically generated">
            <a:extLst>
              <a:ext uri="{FF2B5EF4-FFF2-40B4-BE49-F238E27FC236}">
                <a16:creationId xmlns:a16="http://schemas.microsoft.com/office/drawing/2014/main" id="{F4AD0B18-F650-BC42-85A5-A6B2932C46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406" y="1192739"/>
            <a:ext cx="6708783" cy="4472522"/>
          </a:xfrm>
          <a:prstGeom prst="rect">
            <a:avLst/>
          </a:prstGeom>
        </p:spPr>
      </p:pic>
      <p:sp>
        <p:nvSpPr>
          <p:cNvPr id="2" name="Title 1">
            <a:extLst>
              <a:ext uri="{FF2B5EF4-FFF2-40B4-BE49-F238E27FC236}">
                <a16:creationId xmlns:a16="http://schemas.microsoft.com/office/drawing/2014/main" id="{D77BE842-A42E-44C8-A5DA-16EFE88C7B62}"/>
              </a:ext>
            </a:extLst>
          </p:cNvPr>
          <p:cNvSpPr>
            <a:spLocks noGrp="1"/>
          </p:cNvSpPr>
          <p:nvPr>
            <p:ph type="title"/>
          </p:nvPr>
        </p:nvSpPr>
        <p:spPr/>
        <p:txBody>
          <a:bodyPr>
            <a:normAutofit fontScale="90000"/>
          </a:bodyPr>
          <a:lstStyle/>
          <a:p>
            <a:pPr marL="0" indent="0">
              <a:buNone/>
            </a:pPr>
            <a:r>
              <a:rPr lang="en-AU" dirty="0"/>
              <a:t>Q3: What is the relationship between vaccination rate and death, ICU and hospital admissions?</a:t>
            </a:r>
          </a:p>
        </p:txBody>
      </p:sp>
      <p:pic>
        <p:nvPicPr>
          <p:cNvPr id="11" name="Picture 10" descr="Graphical user interface, text&#10;&#10;Description automatically generated">
            <a:extLst>
              <a:ext uri="{FF2B5EF4-FFF2-40B4-BE49-F238E27FC236}">
                <a16:creationId xmlns:a16="http://schemas.microsoft.com/office/drawing/2014/main" id="{03C42AF3-4728-E34D-AC52-F9A0C11590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1286" y="2827446"/>
            <a:ext cx="4545563" cy="976454"/>
          </a:xfrm>
          <a:prstGeom prst="rect">
            <a:avLst/>
          </a:prstGeom>
        </p:spPr>
      </p:pic>
      <p:pic>
        <p:nvPicPr>
          <p:cNvPr id="19" name="Picture 18" descr="Chart, line chart&#10;&#10;Description automatically generated">
            <a:extLst>
              <a:ext uri="{FF2B5EF4-FFF2-40B4-BE49-F238E27FC236}">
                <a16:creationId xmlns:a16="http://schemas.microsoft.com/office/drawing/2014/main" id="{56811D28-5C7C-C54B-9B08-B9FC32405D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3011" y="1196046"/>
            <a:ext cx="6708782" cy="4472521"/>
          </a:xfrm>
          <a:prstGeom prst="rect">
            <a:avLst/>
          </a:prstGeom>
        </p:spPr>
      </p:pic>
    </p:spTree>
    <p:extLst>
      <p:ext uri="{BB962C8B-B14F-4D97-AF65-F5344CB8AC3E}">
        <p14:creationId xmlns:p14="http://schemas.microsoft.com/office/powerpoint/2010/main" val="215084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5"/>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3">
                                            <p:txEl>
                                              <p:pRg st="0" end="0"/>
                                            </p:txEl>
                                          </p:spTgt>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3">
                                            <p:txEl>
                                              <p:pRg st="1" end="1"/>
                                            </p:txEl>
                                          </p:spTgt>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3">
                                            <p:txEl>
                                              <p:pRg st="2" end="2"/>
                                            </p:txEl>
                                          </p:spTgt>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3">
                                            <p:txEl>
                                              <p:pRg st="3" end="3"/>
                                            </p:txEl>
                                          </p:spTgt>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3">
                                            <p:txEl>
                                              <p:pRg st="4" end="4"/>
                                            </p:txEl>
                                          </p:spTgt>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line chart&#10;&#10;Description automatically generated">
            <a:extLst>
              <a:ext uri="{FF2B5EF4-FFF2-40B4-BE49-F238E27FC236}">
                <a16:creationId xmlns:a16="http://schemas.microsoft.com/office/drawing/2014/main" id="{4A85EFDC-EAE6-A745-819A-6DC748165C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75" y="1618651"/>
            <a:ext cx="6658145" cy="4438763"/>
          </a:xfrm>
          <a:prstGeom prst="rect">
            <a:avLst/>
          </a:prstGeom>
        </p:spPr>
      </p:pic>
      <p:pic>
        <p:nvPicPr>
          <p:cNvPr id="11" name="Picture 10" descr="Chart, line chart&#10;&#10;Description automatically generated">
            <a:extLst>
              <a:ext uri="{FF2B5EF4-FFF2-40B4-BE49-F238E27FC236}">
                <a16:creationId xmlns:a16="http://schemas.microsoft.com/office/drawing/2014/main" id="{72941B66-EE1F-EF42-BD46-ABF564A7D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9882" y="1618652"/>
            <a:ext cx="6658145" cy="4438763"/>
          </a:xfrm>
          <a:prstGeom prst="rect">
            <a:avLst/>
          </a:prstGeom>
        </p:spPr>
      </p:pic>
      <p:pic>
        <p:nvPicPr>
          <p:cNvPr id="13" name="Picture 12" descr="Text&#10;&#10;Description automatically generated">
            <a:extLst>
              <a:ext uri="{FF2B5EF4-FFF2-40B4-BE49-F238E27FC236}">
                <a16:creationId xmlns:a16="http://schemas.microsoft.com/office/drawing/2014/main" id="{18CE45C3-4132-A24F-B6D4-09260DFD77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4272" y="2111511"/>
            <a:ext cx="6173755" cy="3127837"/>
          </a:xfrm>
          <a:prstGeom prst="rect">
            <a:avLst/>
          </a:prstGeom>
        </p:spPr>
      </p:pic>
      <p:pic>
        <p:nvPicPr>
          <p:cNvPr id="20" name="Picture 19" descr="Text&#10;&#10;Description automatically generated">
            <a:extLst>
              <a:ext uri="{FF2B5EF4-FFF2-40B4-BE49-F238E27FC236}">
                <a16:creationId xmlns:a16="http://schemas.microsoft.com/office/drawing/2014/main" id="{A9816A9C-8CAA-5849-ABFC-2D6F4C71F2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0861" y="1931436"/>
            <a:ext cx="5872242" cy="4289351"/>
          </a:xfrm>
          <a:prstGeom prst="rect">
            <a:avLst/>
          </a:prstGeom>
        </p:spPr>
      </p:pic>
      <p:pic>
        <p:nvPicPr>
          <p:cNvPr id="9" name="Content Placeholder 8" descr="Chart, line chart&#10;&#10;Description automatically generated">
            <a:extLst>
              <a:ext uri="{FF2B5EF4-FFF2-40B4-BE49-F238E27FC236}">
                <a16:creationId xmlns:a16="http://schemas.microsoft.com/office/drawing/2014/main" id="{C6D83B54-9A93-754F-B16E-5C1167AE7E86}"/>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205275" y="1598142"/>
            <a:ext cx="6658145" cy="4438763"/>
          </a:xfrm>
        </p:spPr>
      </p:pic>
      <p:pic>
        <p:nvPicPr>
          <p:cNvPr id="14" name="Picture 13" descr="Table&#10;&#10;Description automatically generated with low confidence">
            <a:extLst>
              <a:ext uri="{FF2B5EF4-FFF2-40B4-BE49-F238E27FC236}">
                <a16:creationId xmlns:a16="http://schemas.microsoft.com/office/drawing/2014/main" id="{38DCD8A9-1FF0-924A-8BA7-08728A387D46}"/>
              </a:ext>
            </a:extLst>
          </p:cNvPr>
          <p:cNvPicPr>
            <a:picLocks noChangeAspect="1"/>
          </p:cNvPicPr>
          <p:nvPr/>
        </p:nvPicPr>
        <p:blipFill rotWithShape="1">
          <a:blip r:embed="rId7">
            <a:extLst>
              <a:ext uri="{28A0092B-C50C-407E-A947-70E740481C1C}">
                <a14:useLocalDpi xmlns:a14="http://schemas.microsoft.com/office/drawing/2010/main" val="0"/>
              </a:ext>
            </a:extLst>
          </a:blip>
          <a:srcRect l="6278" t="32501" r="29742"/>
          <a:stretch/>
        </p:blipFill>
        <p:spPr>
          <a:xfrm>
            <a:off x="6884436" y="5239348"/>
            <a:ext cx="4469364" cy="1131114"/>
          </a:xfrm>
          <a:prstGeom prst="rect">
            <a:avLst/>
          </a:prstGeom>
        </p:spPr>
      </p:pic>
      <p:sp>
        <p:nvSpPr>
          <p:cNvPr id="2" name="Title 1">
            <a:extLst>
              <a:ext uri="{FF2B5EF4-FFF2-40B4-BE49-F238E27FC236}">
                <a16:creationId xmlns:a16="http://schemas.microsoft.com/office/drawing/2014/main" id="{4FF61318-8B99-0542-A4C7-36477B4A0037}"/>
              </a:ext>
            </a:extLst>
          </p:cNvPr>
          <p:cNvSpPr>
            <a:spLocks noGrp="1"/>
          </p:cNvSpPr>
          <p:nvPr>
            <p:ph type="title"/>
          </p:nvPr>
        </p:nvSpPr>
        <p:spPr/>
        <p:txBody>
          <a:bodyPr>
            <a:normAutofit/>
          </a:bodyPr>
          <a:lstStyle/>
          <a:p>
            <a:r>
              <a:rPr lang="en-AU" dirty="0"/>
              <a:t>Q3: Time series plots</a:t>
            </a:r>
            <a:endParaRPr lang="en-US" dirty="0"/>
          </a:p>
        </p:txBody>
      </p:sp>
    </p:spTree>
    <p:extLst>
      <p:ext uri="{BB962C8B-B14F-4D97-AF65-F5344CB8AC3E}">
        <p14:creationId xmlns:p14="http://schemas.microsoft.com/office/powerpoint/2010/main" val="68857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par>
                                <p:cTn id="30" presetID="1" presetClass="exit" presetSubtype="0" fill="hold" nodeType="withEffect">
                                  <p:stCondLst>
                                    <p:cond delay="0"/>
                                  </p:stCondLst>
                                  <p:childTnLst>
                                    <p:set>
                                      <p:cBhvr>
                                        <p:cTn id="31"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61318-8B99-0542-A4C7-36477B4A0037}"/>
              </a:ext>
            </a:extLst>
          </p:cNvPr>
          <p:cNvSpPr>
            <a:spLocks noGrp="1"/>
          </p:cNvSpPr>
          <p:nvPr>
            <p:ph type="title"/>
          </p:nvPr>
        </p:nvSpPr>
        <p:spPr/>
        <p:txBody>
          <a:bodyPr>
            <a:normAutofit/>
          </a:bodyPr>
          <a:lstStyle/>
          <a:p>
            <a:r>
              <a:rPr lang="en-AU" dirty="0"/>
              <a:t>Q3: Time series plots</a:t>
            </a:r>
            <a:endParaRPr lang="en-US" dirty="0"/>
          </a:p>
        </p:txBody>
      </p:sp>
      <p:pic>
        <p:nvPicPr>
          <p:cNvPr id="12" name="Picture 11" descr="Chart, line chart&#10;&#10;Description automatically generated">
            <a:extLst>
              <a:ext uri="{FF2B5EF4-FFF2-40B4-BE49-F238E27FC236}">
                <a16:creationId xmlns:a16="http://schemas.microsoft.com/office/drawing/2014/main" id="{887BCB1D-37FB-A347-BCFE-7CB2C89D2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810" y="1579092"/>
            <a:ext cx="6910097" cy="4606731"/>
          </a:xfrm>
          <a:prstGeom prst="rect">
            <a:avLst/>
          </a:prstGeom>
        </p:spPr>
      </p:pic>
      <p:pic>
        <p:nvPicPr>
          <p:cNvPr id="14" name="Picture 13" descr="Chart, line chart&#10;&#10;Description automatically generated">
            <a:extLst>
              <a:ext uri="{FF2B5EF4-FFF2-40B4-BE49-F238E27FC236}">
                <a16:creationId xmlns:a16="http://schemas.microsoft.com/office/drawing/2014/main" id="{71082F2B-9E11-0E46-8C04-286433C8D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1714" y="1579092"/>
            <a:ext cx="6910096" cy="4606731"/>
          </a:xfrm>
          <a:prstGeom prst="rect">
            <a:avLst/>
          </a:prstGeom>
        </p:spPr>
      </p:pic>
    </p:spTree>
    <p:extLst>
      <p:ext uri="{BB962C8B-B14F-4D97-AF65-F5344CB8AC3E}">
        <p14:creationId xmlns:p14="http://schemas.microsoft.com/office/powerpoint/2010/main" val="299958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line chart&#10;&#10;Description automatically generated">
            <a:extLst>
              <a:ext uri="{FF2B5EF4-FFF2-40B4-BE49-F238E27FC236}">
                <a16:creationId xmlns:a16="http://schemas.microsoft.com/office/drawing/2014/main" id="{B59E8CAB-7862-8C40-BD6D-9EF20CBD3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4907" y="1204943"/>
            <a:ext cx="8453536" cy="5635691"/>
          </a:xfrm>
          <a:prstGeom prst="rect">
            <a:avLst/>
          </a:prstGeom>
        </p:spPr>
      </p:pic>
      <p:sp>
        <p:nvSpPr>
          <p:cNvPr id="2" name="Title 1">
            <a:extLst>
              <a:ext uri="{FF2B5EF4-FFF2-40B4-BE49-F238E27FC236}">
                <a16:creationId xmlns:a16="http://schemas.microsoft.com/office/drawing/2014/main" id="{4FF61318-8B99-0542-A4C7-36477B4A0037}"/>
              </a:ext>
            </a:extLst>
          </p:cNvPr>
          <p:cNvSpPr>
            <a:spLocks noGrp="1"/>
          </p:cNvSpPr>
          <p:nvPr>
            <p:ph type="title"/>
          </p:nvPr>
        </p:nvSpPr>
        <p:spPr/>
        <p:txBody>
          <a:bodyPr>
            <a:normAutofit fontScale="90000"/>
          </a:bodyPr>
          <a:lstStyle/>
          <a:p>
            <a:r>
              <a:rPr lang="en-AU" dirty="0"/>
              <a:t>Q3: What is the relationship between vaccination rate and death, ICU and hospital admissions?</a:t>
            </a:r>
            <a:endParaRPr lang="en-US" dirty="0"/>
          </a:p>
        </p:txBody>
      </p:sp>
      <p:pic>
        <p:nvPicPr>
          <p:cNvPr id="6" name="Picture 5" descr="Chart, line chart&#10;&#10;Description automatically generated">
            <a:extLst>
              <a:ext uri="{FF2B5EF4-FFF2-40B4-BE49-F238E27FC236}">
                <a16:creationId xmlns:a16="http://schemas.microsoft.com/office/drawing/2014/main" id="{C819FB1E-BC88-B441-90A3-B022334F3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5493" y="1265334"/>
            <a:ext cx="8207051" cy="5471367"/>
          </a:xfrm>
          <a:prstGeom prst="rect">
            <a:avLst/>
          </a:prstGeom>
        </p:spPr>
      </p:pic>
      <p:pic>
        <p:nvPicPr>
          <p:cNvPr id="9" name="Picture 8" descr="Chart, line chart&#10;&#10;Description automatically generated">
            <a:extLst>
              <a:ext uri="{FF2B5EF4-FFF2-40B4-BE49-F238E27FC236}">
                <a16:creationId xmlns:a16="http://schemas.microsoft.com/office/drawing/2014/main" id="{CD41AF46-8471-724C-B290-06A6C7CDDA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5493" y="1265334"/>
            <a:ext cx="8272365" cy="5514910"/>
          </a:xfrm>
          <a:prstGeom prst="rect">
            <a:avLst/>
          </a:prstGeom>
        </p:spPr>
      </p:pic>
    </p:spTree>
    <p:extLst>
      <p:ext uri="{BB962C8B-B14F-4D97-AF65-F5344CB8AC3E}">
        <p14:creationId xmlns:p14="http://schemas.microsoft.com/office/powerpoint/2010/main" val="272832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AC69E-241A-6F47-A880-B7874210F6E3}"/>
              </a:ext>
            </a:extLst>
          </p:cNvPr>
          <p:cNvSpPr>
            <a:spLocks noGrp="1"/>
          </p:cNvSpPr>
          <p:nvPr>
            <p:ph type="title"/>
          </p:nvPr>
        </p:nvSpPr>
        <p:spPr/>
        <p:txBody>
          <a:bodyPr>
            <a:normAutofit fontScale="90000"/>
          </a:bodyPr>
          <a:lstStyle/>
          <a:p>
            <a:r>
              <a:rPr lang="en-AU" dirty="0"/>
              <a:t>Q3: What is the relationship between vaccination rate and death, ICU and hospital admissions?</a:t>
            </a:r>
            <a:endParaRPr lang="en-US" dirty="0"/>
          </a:p>
        </p:txBody>
      </p:sp>
      <p:sp>
        <p:nvSpPr>
          <p:cNvPr id="3" name="Content Placeholder 2">
            <a:extLst>
              <a:ext uri="{FF2B5EF4-FFF2-40B4-BE49-F238E27FC236}">
                <a16:creationId xmlns:a16="http://schemas.microsoft.com/office/drawing/2014/main" id="{47BC3D36-D32B-6542-B97D-9EF9BEC1C095}"/>
              </a:ext>
            </a:extLst>
          </p:cNvPr>
          <p:cNvSpPr>
            <a:spLocks noGrp="1"/>
          </p:cNvSpPr>
          <p:nvPr>
            <p:ph idx="1"/>
          </p:nvPr>
        </p:nvSpPr>
        <p:spPr/>
        <p:txBody>
          <a:bodyPr>
            <a:normAutofit fontScale="92500" lnSpcReduction="10000"/>
          </a:bodyPr>
          <a:lstStyle/>
          <a:p>
            <a:r>
              <a:rPr lang="en-US" dirty="0"/>
              <a:t>Findings</a:t>
            </a:r>
          </a:p>
          <a:p>
            <a:pPr lvl="1"/>
            <a:r>
              <a:rPr lang="en-US" dirty="0"/>
              <a:t>Similar trendlines were observed in all time series plots i.e. for new cases, hospitalization, ICU patients and deaths </a:t>
            </a:r>
          </a:p>
          <a:p>
            <a:pPr lvl="1"/>
            <a:r>
              <a:rPr lang="en-US" dirty="0"/>
              <a:t>Research tells that spike in cases observed from August to mid October are due to ease of lockdown and social distancing measures. Main reason being return to school, weekly cases among those aged 18-22 increased by 55% nationally.</a:t>
            </a:r>
          </a:p>
          <a:p>
            <a:r>
              <a:rPr lang="en-US" dirty="0"/>
              <a:t>Implication of the findings</a:t>
            </a:r>
          </a:p>
          <a:p>
            <a:pPr lvl="1"/>
            <a:endParaRPr lang="en-US" dirty="0"/>
          </a:p>
          <a:p>
            <a:r>
              <a:rPr lang="en-US" dirty="0"/>
              <a:t>Future work – additional questions</a:t>
            </a:r>
          </a:p>
          <a:p>
            <a:pPr lvl="1"/>
            <a:r>
              <a:rPr lang="en-US" dirty="0"/>
              <a:t>Explore trends in other countries, where social distancing measures were not in place. Identify lag using date time series.</a:t>
            </a:r>
          </a:p>
          <a:p>
            <a:pPr lvl="1"/>
            <a:r>
              <a:rPr lang="en-US" dirty="0"/>
              <a:t>Find correlation for each of the relationships in different countries for their vaccinated population</a:t>
            </a:r>
          </a:p>
          <a:p>
            <a:pPr lvl="1"/>
            <a:endParaRPr lang="en-US" dirty="0"/>
          </a:p>
          <a:p>
            <a:endParaRPr lang="en-US" dirty="0"/>
          </a:p>
        </p:txBody>
      </p:sp>
    </p:spTree>
    <p:extLst>
      <p:ext uri="{BB962C8B-B14F-4D97-AF65-F5344CB8AC3E}">
        <p14:creationId xmlns:p14="http://schemas.microsoft.com/office/powerpoint/2010/main" val="1187456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BE842-A42E-44C8-A5DA-16EFE88C7B62}"/>
              </a:ext>
            </a:extLst>
          </p:cNvPr>
          <p:cNvSpPr>
            <a:spLocks noGrp="1"/>
          </p:cNvSpPr>
          <p:nvPr>
            <p:ph type="title"/>
          </p:nvPr>
        </p:nvSpPr>
        <p:spPr/>
        <p:txBody>
          <a:bodyPr/>
          <a:lstStyle/>
          <a:p>
            <a:pPr marL="0" indent="0">
              <a:buNone/>
            </a:pPr>
            <a:r>
              <a:rPr lang="en-AU" dirty="0"/>
              <a:t>Q4: What impact does a country’s wealth have on vaccination rollout?</a:t>
            </a:r>
          </a:p>
        </p:txBody>
      </p:sp>
      <p:pic>
        <p:nvPicPr>
          <p:cNvPr id="4" name="Picture 3">
            <a:extLst>
              <a:ext uri="{FF2B5EF4-FFF2-40B4-BE49-F238E27FC236}">
                <a16:creationId xmlns:a16="http://schemas.microsoft.com/office/drawing/2014/main" id="{FC9FA44B-E88A-46A5-A7A0-B71B44E71B32}"/>
              </a:ext>
            </a:extLst>
          </p:cNvPr>
          <p:cNvPicPr>
            <a:picLocks noChangeAspect="1"/>
          </p:cNvPicPr>
          <p:nvPr/>
        </p:nvPicPr>
        <p:blipFill rotWithShape="1">
          <a:blip r:embed="rId2"/>
          <a:srcRect l="1546"/>
          <a:stretch/>
        </p:blipFill>
        <p:spPr>
          <a:xfrm>
            <a:off x="290145" y="2079591"/>
            <a:ext cx="7595414" cy="3433186"/>
          </a:xfrm>
          <a:prstGeom prst="rect">
            <a:avLst/>
          </a:prstGeom>
        </p:spPr>
      </p:pic>
      <p:sp>
        <p:nvSpPr>
          <p:cNvPr id="5" name="Arrow: Down 4">
            <a:extLst>
              <a:ext uri="{FF2B5EF4-FFF2-40B4-BE49-F238E27FC236}">
                <a16:creationId xmlns:a16="http://schemas.microsoft.com/office/drawing/2014/main" id="{9AC9830D-4B1F-4114-800B-51247C239239}"/>
              </a:ext>
            </a:extLst>
          </p:cNvPr>
          <p:cNvSpPr/>
          <p:nvPr/>
        </p:nvSpPr>
        <p:spPr>
          <a:xfrm rot="16200000">
            <a:off x="2494944" y="3997570"/>
            <a:ext cx="1070711" cy="199585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TextBox 6">
            <a:extLst>
              <a:ext uri="{FF2B5EF4-FFF2-40B4-BE49-F238E27FC236}">
                <a16:creationId xmlns:a16="http://schemas.microsoft.com/office/drawing/2014/main" id="{C573B9F5-83F3-429B-9BB6-9CD863A54BF0}"/>
              </a:ext>
            </a:extLst>
          </p:cNvPr>
          <p:cNvSpPr txBox="1"/>
          <p:nvPr/>
        </p:nvSpPr>
        <p:spPr>
          <a:xfrm>
            <a:off x="4320326" y="4792189"/>
            <a:ext cx="2866292" cy="1754326"/>
          </a:xfrm>
          <a:prstGeom prst="rect">
            <a:avLst/>
          </a:prstGeom>
          <a:noFill/>
        </p:spPr>
        <p:txBody>
          <a:bodyPr wrap="square" rtlCol="0">
            <a:spAutoFit/>
          </a:bodyPr>
          <a:lstStyle/>
          <a:p>
            <a:r>
              <a:rPr lang="en-US" dirty="0"/>
              <a:t>Created four GDP groups to categorize all countries by:</a:t>
            </a:r>
          </a:p>
          <a:p>
            <a:pPr marL="742950" lvl="1" indent="-285750">
              <a:buFont typeface="Arial" panose="020B0604020202020204" pitchFamily="34" charset="0"/>
              <a:buChar char="•"/>
            </a:pPr>
            <a:r>
              <a:rPr lang="en-US" dirty="0"/>
              <a:t>Low</a:t>
            </a:r>
          </a:p>
          <a:p>
            <a:pPr marL="742950" lvl="1" indent="-285750">
              <a:buFont typeface="Arial" panose="020B0604020202020204" pitchFamily="34" charset="0"/>
              <a:buChar char="•"/>
            </a:pPr>
            <a:r>
              <a:rPr lang="en-US" dirty="0"/>
              <a:t>Low to Mid</a:t>
            </a:r>
          </a:p>
          <a:p>
            <a:pPr marL="742950" lvl="1" indent="-285750">
              <a:buFont typeface="Arial" panose="020B0604020202020204" pitchFamily="34" charset="0"/>
              <a:buChar char="•"/>
            </a:pPr>
            <a:r>
              <a:rPr lang="en-US" dirty="0"/>
              <a:t>Mid to High</a:t>
            </a:r>
          </a:p>
          <a:p>
            <a:pPr marL="742950" lvl="1" indent="-285750">
              <a:buFont typeface="Arial" panose="020B0604020202020204" pitchFamily="34" charset="0"/>
              <a:buChar char="•"/>
            </a:pPr>
            <a:r>
              <a:rPr lang="en-US" dirty="0"/>
              <a:t>High</a:t>
            </a:r>
            <a:endParaRPr lang="en-AU" dirty="0"/>
          </a:p>
        </p:txBody>
      </p:sp>
      <p:sp>
        <p:nvSpPr>
          <p:cNvPr id="10" name="TextBox 9">
            <a:extLst>
              <a:ext uri="{FF2B5EF4-FFF2-40B4-BE49-F238E27FC236}">
                <a16:creationId xmlns:a16="http://schemas.microsoft.com/office/drawing/2014/main" id="{B12454E4-1184-4A88-820E-EA564D411648}"/>
              </a:ext>
            </a:extLst>
          </p:cNvPr>
          <p:cNvSpPr txBox="1"/>
          <p:nvPr/>
        </p:nvSpPr>
        <p:spPr>
          <a:xfrm>
            <a:off x="8327295" y="2285706"/>
            <a:ext cx="3305903" cy="369332"/>
          </a:xfrm>
          <a:prstGeom prst="rect">
            <a:avLst/>
          </a:prstGeom>
          <a:noFill/>
        </p:spPr>
        <p:txBody>
          <a:bodyPr wrap="square" rtlCol="0">
            <a:spAutoFit/>
          </a:bodyPr>
          <a:lstStyle/>
          <a:p>
            <a:r>
              <a:rPr lang="en-US" dirty="0"/>
              <a:t>Created % vaccinated column</a:t>
            </a:r>
            <a:endParaRPr lang="en-AU" dirty="0"/>
          </a:p>
        </p:txBody>
      </p:sp>
      <p:sp>
        <p:nvSpPr>
          <p:cNvPr id="11" name="TextBox 10">
            <a:extLst>
              <a:ext uri="{FF2B5EF4-FFF2-40B4-BE49-F238E27FC236}">
                <a16:creationId xmlns:a16="http://schemas.microsoft.com/office/drawing/2014/main" id="{82A705A9-CFF1-4150-B224-98946DF95E66}"/>
              </a:ext>
            </a:extLst>
          </p:cNvPr>
          <p:cNvSpPr txBox="1"/>
          <p:nvPr/>
        </p:nvSpPr>
        <p:spPr>
          <a:xfrm>
            <a:off x="8327294" y="2716655"/>
            <a:ext cx="3305903" cy="1200329"/>
          </a:xfrm>
          <a:prstGeom prst="rect">
            <a:avLst/>
          </a:prstGeom>
          <a:noFill/>
        </p:spPr>
        <p:txBody>
          <a:bodyPr wrap="square" rtlCol="0">
            <a:spAutoFit/>
          </a:bodyPr>
          <a:lstStyle/>
          <a:p>
            <a:r>
              <a:rPr lang="en-US" dirty="0"/>
              <a:t>Found rows of vaccination 'milestones': 25%, 50% and 75% by country and latest %vaccinated</a:t>
            </a:r>
            <a:endParaRPr lang="en-AU" dirty="0"/>
          </a:p>
        </p:txBody>
      </p:sp>
      <p:pic>
        <p:nvPicPr>
          <p:cNvPr id="13" name="Picture 12">
            <a:extLst>
              <a:ext uri="{FF2B5EF4-FFF2-40B4-BE49-F238E27FC236}">
                <a16:creationId xmlns:a16="http://schemas.microsoft.com/office/drawing/2014/main" id="{041103BB-45FA-4C30-AEE5-52D513013BDE}"/>
              </a:ext>
            </a:extLst>
          </p:cNvPr>
          <p:cNvPicPr>
            <a:picLocks noChangeAspect="1"/>
          </p:cNvPicPr>
          <p:nvPr/>
        </p:nvPicPr>
        <p:blipFill>
          <a:blip r:embed="rId3"/>
          <a:stretch>
            <a:fillRect/>
          </a:stretch>
        </p:blipFill>
        <p:spPr>
          <a:xfrm>
            <a:off x="7351718" y="4697856"/>
            <a:ext cx="4035458" cy="1690244"/>
          </a:xfrm>
          <a:prstGeom prst="rect">
            <a:avLst/>
          </a:prstGeom>
        </p:spPr>
      </p:pic>
      <p:sp>
        <p:nvSpPr>
          <p:cNvPr id="14" name="Rectangle 13">
            <a:extLst>
              <a:ext uri="{FF2B5EF4-FFF2-40B4-BE49-F238E27FC236}">
                <a16:creationId xmlns:a16="http://schemas.microsoft.com/office/drawing/2014/main" id="{4C33B071-8E88-4FB0-B576-AA3D12F3EF56}"/>
              </a:ext>
            </a:extLst>
          </p:cNvPr>
          <p:cNvSpPr/>
          <p:nvPr/>
        </p:nvSpPr>
        <p:spPr>
          <a:xfrm>
            <a:off x="290146" y="4738689"/>
            <a:ext cx="1742226" cy="50720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8354C931-BD31-46A9-ADF5-AB7487D24687}"/>
              </a:ext>
            </a:extLst>
          </p:cNvPr>
          <p:cNvSpPr/>
          <p:nvPr/>
        </p:nvSpPr>
        <p:spPr>
          <a:xfrm>
            <a:off x="8686800" y="4681385"/>
            <a:ext cx="2946398" cy="1811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9D8D6F36-0607-4806-830E-0822BD712606}"/>
              </a:ext>
            </a:extLst>
          </p:cNvPr>
          <p:cNvSpPr txBox="1"/>
          <p:nvPr/>
        </p:nvSpPr>
        <p:spPr>
          <a:xfrm>
            <a:off x="8327293" y="3915101"/>
            <a:ext cx="3305903" cy="646331"/>
          </a:xfrm>
          <a:prstGeom prst="rect">
            <a:avLst/>
          </a:prstGeom>
          <a:noFill/>
        </p:spPr>
        <p:txBody>
          <a:bodyPr wrap="square" rtlCol="0">
            <a:spAutoFit/>
          </a:bodyPr>
          <a:lstStyle/>
          <a:p>
            <a:r>
              <a:rPr lang="en-US" dirty="0"/>
              <a:t>Summarized the data in a df for a bar chart</a:t>
            </a:r>
            <a:endParaRPr lang="en-AU" dirty="0"/>
          </a:p>
        </p:txBody>
      </p:sp>
    </p:spTree>
    <p:extLst>
      <p:ext uri="{BB962C8B-B14F-4D97-AF65-F5344CB8AC3E}">
        <p14:creationId xmlns:p14="http://schemas.microsoft.com/office/powerpoint/2010/main" val="26804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0" grpId="0"/>
      <p:bldP spid="11" grpId="0"/>
      <p:bldP spid="14" grpId="0" animBg="1"/>
      <p:bldP spid="15" grpId="0" animBg="1"/>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D3EC6-2F30-4138-AEF9-2B7131D70CCE}"/>
              </a:ext>
            </a:extLst>
          </p:cNvPr>
          <p:cNvSpPr>
            <a:spLocks noGrp="1"/>
          </p:cNvSpPr>
          <p:nvPr>
            <p:ph type="title"/>
          </p:nvPr>
        </p:nvSpPr>
        <p:spPr/>
        <p:txBody>
          <a:bodyPr/>
          <a:lstStyle/>
          <a:p>
            <a:r>
              <a:rPr lang="en-US" dirty="0"/>
              <a:t>Project core message/hypothesis</a:t>
            </a:r>
            <a:endParaRPr lang="en-AU" dirty="0"/>
          </a:p>
        </p:txBody>
      </p:sp>
      <p:sp>
        <p:nvSpPr>
          <p:cNvPr id="3" name="Content Placeholder 2">
            <a:extLst>
              <a:ext uri="{FF2B5EF4-FFF2-40B4-BE49-F238E27FC236}">
                <a16:creationId xmlns:a16="http://schemas.microsoft.com/office/drawing/2014/main" id="{0C01D8CF-3B37-41AE-ADF5-69F793F6014B}"/>
              </a:ext>
            </a:extLst>
          </p:cNvPr>
          <p:cNvSpPr>
            <a:spLocks noGrp="1"/>
          </p:cNvSpPr>
          <p:nvPr>
            <p:ph idx="1"/>
          </p:nvPr>
        </p:nvSpPr>
        <p:spPr/>
        <p:txBody>
          <a:bodyPr/>
          <a:lstStyle/>
          <a:p>
            <a:pPr marL="0" indent="0">
              <a:buNone/>
            </a:pPr>
            <a:r>
              <a:rPr lang="en-US" dirty="0"/>
              <a:t>Vaccinations will decrease the impact the COVID-19 virus has on outcomes</a:t>
            </a:r>
            <a:endParaRPr lang="en-AU" dirty="0"/>
          </a:p>
        </p:txBody>
      </p:sp>
    </p:spTree>
    <p:extLst>
      <p:ext uri="{BB962C8B-B14F-4D97-AF65-F5344CB8AC3E}">
        <p14:creationId xmlns:p14="http://schemas.microsoft.com/office/powerpoint/2010/main" val="1154274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E255-67DA-4676-B6C5-382764A34ADF}"/>
              </a:ext>
            </a:extLst>
          </p:cNvPr>
          <p:cNvSpPr>
            <a:spLocks noGrp="1"/>
          </p:cNvSpPr>
          <p:nvPr>
            <p:ph type="title"/>
          </p:nvPr>
        </p:nvSpPr>
        <p:spPr/>
        <p:txBody>
          <a:bodyPr/>
          <a:lstStyle/>
          <a:p>
            <a:r>
              <a:rPr lang="en-US" dirty="0"/>
              <a:t>Q4: Figure 1</a:t>
            </a:r>
            <a:endParaRPr lang="en-AU" dirty="0"/>
          </a:p>
        </p:txBody>
      </p:sp>
      <p:pic>
        <p:nvPicPr>
          <p:cNvPr id="5" name="Picture 4">
            <a:extLst>
              <a:ext uri="{FF2B5EF4-FFF2-40B4-BE49-F238E27FC236}">
                <a16:creationId xmlns:a16="http://schemas.microsoft.com/office/drawing/2014/main" id="{12297BA0-1223-47FD-B7CE-566D63C3D4B4}"/>
              </a:ext>
            </a:extLst>
          </p:cNvPr>
          <p:cNvPicPr>
            <a:picLocks noChangeAspect="1"/>
          </p:cNvPicPr>
          <p:nvPr/>
        </p:nvPicPr>
        <p:blipFill>
          <a:blip r:embed="rId2"/>
          <a:stretch>
            <a:fillRect/>
          </a:stretch>
        </p:blipFill>
        <p:spPr>
          <a:xfrm>
            <a:off x="937862" y="1509537"/>
            <a:ext cx="4663187" cy="3838925"/>
          </a:xfrm>
          <a:prstGeom prst="rect">
            <a:avLst/>
          </a:prstGeom>
        </p:spPr>
      </p:pic>
      <p:sp>
        <p:nvSpPr>
          <p:cNvPr id="6" name="TextBox 5">
            <a:extLst>
              <a:ext uri="{FF2B5EF4-FFF2-40B4-BE49-F238E27FC236}">
                <a16:creationId xmlns:a16="http://schemas.microsoft.com/office/drawing/2014/main" id="{112C4D31-99E0-43FB-AD09-23B9CBDB08DF}"/>
              </a:ext>
            </a:extLst>
          </p:cNvPr>
          <p:cNvSpPr txBox="1"/>
          <p:nvPr/>
        </p:nvSpPr>
        <p:spPr>
          <a:xfrm>
            <a:off x="6895751" y="2413336"/>
            <a:ext cx="4198997" cy="2031325"/>
          </a:xfrm>
          <a:prstGeom prst="rect">
            <a:avLst/>
          </a:prstGeom>
          <a:noFill/>
        </p:spPr>
        <p:txBody>
          <a:bodyPr wrap="square" rtlCol="0">
            <a:spAutoFit/>
          </a:bodyPr>
          <a:lstStyle/>
          <a:p>
            <a:pPr algn="just"/>
            <a:r>
              <a:rPr lang="en-US" dirty="0"/>
              <a:t>Our analysis showed that only 2% of countries with a low GDP per capita have reached 25% vaccination rates compared with 42% of countries with a low to mid GDP per capita, 72% of countries with a mid to high GDP per capita, and 98% of countries with high GDP per capita.</a:t>
            </a:r>
          </a:p>
        </p:txBody>
      </p:sp>
    </p:spTree>
    <p:extLst>
      <p:ext uri="{BB962C8B-B14F-4D97-AF65-F5344CB8AC3E}">
        <p14:creationId xmlns:p14="http://schemas.microsoft.com/office/powerpoint/2010/main" val="15693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E255-67DA-4676-B6C5-382764A34ADF}"/>
              </a:ext>
            </a:extLst>
          </p:cNvPr>
          <p:cNvSpPr>
            <a:spLocks noGrp="1"/>
          </p:cNvSpPr>
          <p:nvPr>
            <p:ph type="title"/>
          </p:nvPr>
        </p:nvSpPr>
        <p:spPr/>
        <p:txBody>
          <a:bodyPr/>
          <a:lstStyle/>
          <a:p>
            <a:r>
              <a:rPr lang="en-US" dirty="0"/>
              <a:t>Q4: Figure 2</a:t>
            </a:r>
            <a:endParaRPr lang="en-AU" dirty="0"/>
          </a:p>
        </p:txBody>
      </p:sp>
      <p:pic>
        <p:nvPicPr>
          <p:cNvPr id="4" name="Picture 3">
            <a:extLst>
              <a:ext uri="{FF2B5EF4-FFF2-40B4-BE49-F238E27FC236}">
                <a16:creationId xmlns:a16="http://schemas.microsoft.com/office/drawing/2014/main" id="{E405E568-273D-43A5-8BCC-2072160D69F7}"/>
              </a:ext>
            </a:extLst>
          </p:cNvPr>
          <p:cNvPicPr>
            <a:picLocks noChangeAspect="1"/>
          </p:cNvPicPr>
          <p:nvPr/>
        </p:nvPicPr>
        <p:blipFill>
          <a:blip r:embed="rId2"/>
          <a:stretch>
            <a:fillRect/>
          </a:stretch>
        </p:blipFill>
        <p:spPr>
          <a:xfrm>
            <a:off x="691722" y="2656107"/>
            <a:ext cx="5257800" cy="3631135"/>
          </a:xfrm>
          <a:prstGeom prst="rect">
            <a:avLst/>
          </a:prstGeom>
        </p:spPr>
      </p:pic>
      <p:sp>
        <p:nvSpPr>
          <p:cNvPr id="7" name="TextBox 6">
            <a:extLst>
              <a:ext uri="{FF2B5EF4-FFF2-40B4-BE49-F238E27FC236}">
                <a16:creationId xmlns:a16="http://schemas.microsoft.com/office/drawing/2014/main" id="{34E6E7CC-E9BD-41FF-B0A8-4F63340F872E}"/>
              </a:ext>
            </a:extLst>
          </p:cNvPr>
          <p:cNvSpPr txBox="1"/>
          <p:nvPr/>
        </p:nvSpPr>
        <p:spPr>
          <a:xfrm>
            <a:off x="6388958" y="1601569"/>
            <a:ext cx="5485542" cy="1477328"/>
          </a:xfrm>
          <a:prstGeom prst="rect">
            <a:avLst/>
          </a:prstGeom>
          <a:noFill/>
        </p:spPr>
        <p:txBody>
          <a:bodyPr wrap="square" rtlCol="0">
            <a:spAutoFit/>
          </a:bodyPr>
          <a:lstStyle/>
          <a:p>
            <a:pPr algn="just"/>
            <a:r>
              <a:rPr lang="en-US" dirty="0"/>
              <a:t>We found that a country’s wealth had a likely impact on the speed of vaccination rollout. The median number of days it took a country to start their vaccination rollout from the start of the first cases of COVID-19 was higher for countries with a low GDP per capita. </a:t>
            </a:r>
          </a:p>
        </p:txBody>
      </p:sp>
      <p:pic>
        <p:nvPicPr>
          <p:cNvPr id="9" name="Picture 8">
            <a:extLst>
              <a:ext uri="{FF2B5EF4-FFF2-40B4-BE49-F238E27FC236}">
                <a16:creationId xmlns:a16="http://schemas.microsoft.com/office/drawing/2014/main" id="{36510847-D2BF-44EA-A4B9-0E19AB45146A}"/>
              </a:ext>
            </a:extLst>
          </p:cNvPr>
          <p:cNvPicPr>
            <a:picLocks noChangeAspect="1"/>
          </p:cNvPicPr>
          <p:nvPr/>
        </p:nvPicPr>
        <p:blipFill>
          <a:blip r:embed="rId3"/>
          <a:stretch>
            <a:fillRect/>
          </a:stretch>
        </p:blipFill>
        <p:spPr>
          <a:xfrm>
            <a:off x="6388958" y="3140216"/>
            <a:ext cx="4340432" cy="1703135"/>
          </a:xfrm>
          <a:prstGeom prst="rect">
            <a:avLst/>
          </a:prstGeom>
        </p:spPr>
      </p:pic>
      <p:sp>
        <p:nvSpPr>
          <p:cNvPr id="6" name="TextBox 5">
            <a:extLst>
              <a:ext uri="{FF2B5EF4-FFF2-40B4-BE49-F238E27FC236}">
                <a16:creationId xmlns:a16="http://schemas.microsoft.com/office/drawing/2014/main" id="{C4469BF2-0424-41A1-94C1-5BCC48CF048B}"/>
              </a:ext>
            </a:extLst>
          </p:cNvPr>
          <p:cNvSpPr txBox="1"/>
          <p:nvPr/>
        </p:nvSpPr>
        <p:spPr>
          <a:xfrm>
            <a:off x="838200" y="1601569"/>
            <a:ext cx="4964845" cy="369332"/>
          </a:xfrm>
          <a:prstGeom prst="rect">
            <a:avLst/>
          </a:prstGeom>
          <a:noFill/>
        </p:spPr>
        <p:txBody>
          <a:bodyPr wrap="square" rtlCol="0">
            <a:spAutoFit/>
          </a:bodyPr>
          <a:lstStyle/>
          <a:p>
            <a:r>
              <a:rPr lang="en-US" dirty="0"/>
              <a:t>Retrieved first COVID-19 case start date by country</a:t>
            </a:r>
            <a:endParaRPr lang="en-AU" dirty="0"/>
          </a:p>
        </p:txBody>
      </p:sp>
      <p:sp>
        <p:nvSpPr>
          <p:cNvPr id="8" name="TextBox 7">
            <a:extLst>
              <a:ext uri="{FF2B5EF4-FFF2-40B4-BE49-F238E27FC236}">
                <a16:creationId xmlns:a16="http://schemas.microsoft.com/office/drawing/2014/main" id="{8F323C76-5DCF-4091-822A-161D2B5CB66A}"/>
              </a:ext>
            </a:extLst>
          </p:cNvPr>
          <p:cNvSpPr txBox="1"/>
          <p:nvPr/>
        </p:nvSpPr>
        <p:spPr>
          <a:xfrm>
            <a:off x="838200" y="1931988"/>
            <a:ext cx="4964845" cy="369332"/>
          </a:xfrm>
          <a:prstGeom prst="rect">
            <a:avLst/>
          </a:prstGeom>
          <a:noFill/>
        </p:spPr>
        <p:txBody>
          <a:bodyPr wrap="square" rtlCol="0">
            <a:spAutoFit/>
          </a:bodyPr>
          <a:lstStyle/>
          <a:p>
            <a:r>
              <a:rPr lang="en-US" dirty="0"/>
              <a:t>Retrieved vaccination start date by country</a:t>
            </a:r>
            <a:endParaRPr lang="en-AU" dirty="0"/>
          </a:p>
        </p:txBody>
      </p:sp>
      <p:sp>
        <p:nvSpPr>
          <p:cNvPr id="10" name="TextBox 9">
            <a:extLst>
              <a:ext uri="{FF2B5EF4-FFF2-40B4-BE49-F238E27FC236}">
                <a16:creationId xmlns:a16="http://schemas.microsoft.com/office/drawing/2014/main" id="{40B1454B-6BEC-4419-8A08-8924A3AEB971}"/>
              </a:ext>
            </a:extLst>
          </p:cNvPr>
          <p:cNvSpPr txBox="1"/>
          <p:nvPr/>
        </p:nvSpPr>
        <p:spPr>
          <a:xfrm>
            <a:off x="838200" y="2249488"/>
            <a:ext cx="4964845" cy="369332"/>
          </a:xfrm>
          <a:prstGeom prst="rect">
            <a:avLst/>
          </a:prstGeom>
          <a:noFill/>
        </p:spPr>
        <p:txBody>
          <a:bodyPr wrap="square" rtlCol="0">
            <a:spAutoFit/>
          </a:bodyPr>
          <a:lstStyle/>
          <a:p>
            <a:r>
              <a:rPr lang="en-US" dirty="0"/>
              <a:t>Calculated speed of vaccination rollout </a:t>
            </a:r>
            <a:endParaRPr lang="en-AU" dirty="0"/>
          </a:p>
        </p:txBody>
      </p:sp>
      <p:sp>
        <p:nvSpPr>
          <p:cNvPr id="11" name="TextBox 10">
            <a:extLst>
              <a:ext uri="{FF2B5EF4-FFF2-40B4-BE49-F238E27FC236}">
                <a16:creationId xmlns:a16="http://schemas.microsoft.com/office/drawing/2014/main" id="{0D0A3E2C-3763-4580-9CA8-86C6F5E9009B}"/>
              </a:ext>
            </a:extLst>
          </p:cNvPr>
          <p:cNvSpPr txBox="1"/>
          <p:nvPr/>
        </p:nvSpPr>
        <p:spPr>
          <a:xfrm>
            <a:off x="6388958" y="4881451"/>
            <a:ext cx="5485541" cy="1477328"/>
          </a:xfrm>
          <a:prstGeom prst="rect">
            <a:avLst/>
          </a:prstGeom>
          <a:noFill/>
        </p:spPr>
        <p:txBody>
          <a:bodyPr wrap="square">
            <a:spAutoFit/>
          </a:bodyPr>
          <a:lstStyle/>
          <a:p>
            <a:pPr algn="just"/>
            <a:r>
              <a:rPr lang="en-US" dirty="0"/>
              <a:t>Our analysis showed that the median (IQR) days from first COVID-19 case to first vaccination was 399 (363, 455) for low GDP per capita countries, 387 (355,407) for the low to mid group, 351 (322,394) for the mid to high group and 333 (304,365) for the high group.</a:t>
            </a:r>
            <a:endParaRPr lang="en-AU" dirty="0"/>
          </a:p>
        </p:txBody>
      </p:sp>
    </p:spTree>
    <p:extLst>
      <p:ext uri="{BB962C8B-B14F-4D97-AF65-F5344CB8AC3E}">
        <p14:creationId xmlns:p14="http://schemas.microsoft.com/office/powerpoint/2010/main" val="33251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8"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B7BB5020-2E67-4D7F-9276-A704C88079DE}"/>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l="26807" t="3674" r="19876" b="7097"/>
          <a:stretch/>
        </p:blipFill>
        <p:spPr>
          <a:xfrm>
            <a:off x="257177" y="1575920"/>
            <a:ext cx="5493238" cy="3706159"/>
          </a:xfrm>
          <a:prstGeom prst="rect">
            <a:avLst/>
          </a:prstGeom>
        </p:spPr>
      </p:pic>
      <p:pic>
        <p:nvPicPr>
          <p:cNvPr id="5" name="Picture 4" descr="Map&#10;&#10;Description automatically generated">
            <a:extLst>
              <a:ext uri="{FF2B5EF4-FFF2-40B4-BE49-F238E27FC236}">
                <a16:creationId xmlns:a16="http://schemas.microsoft.com/office/drawing/2014/main" id="{D7989069-934A-465A-8449-77E36BDF65BB}"/>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l="25662" t="5415" r="21021" b="5749"/>
          <a:stretch/>
        </p:blipFill>
        <p:spPr>
          <a:xfrm>
            <a:off x="6441587" y="1575920"/>
            <a:ext cx="5493236" cy="3706158"/>
          </a:xfrm>
          <a:prstGeom prst="rect">
            <a:avLst/>
          </a:prstGeom>
        </p:spPr>
      </p:pic>
      <p:sp>
        <p:nvSpPr>
          <p:cNvPr id="6" name="Title 1">
            <a:extLst>
              <a:ext uri="{FF2B5EF4-FFF2-40B4-BE49-F238E27FC236}">
                <a16:creationId xmlns:a16="http://schemas.microsoft.com/office/drawing/2014/main" id="{A53EC514-96C1-4B90-9CB0-DC6BE0221B1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Figure 3</a:t>
            </a:r>
            <a:endParaRPr lang="en-AU" dirty="0"/>
          </a:p>
        </p:txBody>
      </p:sp>
      <p:sp>
        <p:nvSpPr>
          <p:cNvPr id="7" name="TextBox 6">
            <a:extLst>
              <a:ext uri="{FF2B5EF4-FFF2-40B4-BE49-F238E27FC236}">
                <a16:creationId xmlns:a16="http://schemas.microsoft.com/office/drawing/2014/main" id="{102151E3-4378-481E-8740-43EB6FBED32F}"/>
              </a:ext>
            </a:extLst>
          </p:cNvPr>
          <p:cNvSpPr txBox="1"/>
          <p:nvPr/>
        </p:nvSpPr>
        <p:spPr>
          <a:xfrm>
            <a:off x="1418169" y="5282078"/>
            <a:ext cx="3171253" cy="369332"/>
          </a:xfrm>
          <a:prstGeom prst="rect">
            <a:avLst/>
          </a:prstGeom>
          <a:noFill/>
        </p:spPr>
        <p:txBody>
          <a:bodyPr wrap="none" rtlCol="0">
            <a:spAutoFit/>
          </a:bodyPr>
          <a:lstStyle/>
          <a:p>
            <a:r>
              <a:rPr lang="en-AU" dirty="0"/>
              <a:t>Fully Vaccinated per 100 people</a:t>
            </a:r>
          </a:p>
        </p:txBody>
      </p:sp>
      <p:sp>
        <p:nvSpPr>
          <p:cNvPr id="8" name="TextBox 7">
            <a:extLst>
              <a:ext uri="{FF2B5EF4-FFF2-40B4-BE49-F238E27FC236}">
                <a16:creationId xmlns:a16="http://schemas.microsoft.com/office/drawing/2014/main" id="{458D7958-BD78-4652-87C4-371A3D43673F}"/>
              </a:ext>
            </a:extLst>
          </p:cNvPr>
          <p:cNvSpPr txBox="1"/>
          <p:nvPr/>
        </p:nvSpPr>
        <p:spPr>
          <a:xfrm>
            <a:off x="8397732" y="5282078"/>
            <a:ext cx="1580946" cy="369332"/>
          </a:xfrm>
          <a:prstGeom prst="rect">
            <a:avLst/>
          </a:prstGeom>
          <a:noFill/>
        </p:spPr>
        <p:txBody>
          <a:bodyPr wrap="none" rtlCol="0">
            <a:spAutoFit/>
          </a:bodyPr>
          <a:lstStyle/>
          <a:p>
            <a:r>
              <a:rPr lang="en-AU" dirty="0"/>
              <a:t>GDP per capita</a:t>
            </a:r>
          </a:p>
        </p:txBody>
      </p:sp>
      <p:sp>
        <p:nvSpPr>
          <p:cNvPr id="9" name="TextBox 8">
            <a:extLst>
              <a:ext uri="{FF2B5EF4-FFF2-40B4-BE49-F238E27FC236}">
                <a16:creationId xmlns:a16="http://schemas.microsoft.com/office/drawing/2014/main" id="{DF0658DF-481D-4E18-911D-C97897F5FC11}"/>
              </a:ext>
            </a:extLst>
          </p:cNvPr>
          <p:cNvSpPr txBox="1"/>
          <p:nvPr/>
        </p:nvSpPr>
        <p:spPr>
          <a:xfrm>
            <a:off x="4510373" y="5282078"/>
            <a:ext cx="3261855" cy="369332"/>
          </a:xfrm>
          <a:prstGeom prst="rect">
            <a:avLst/>
          </a:prstGeom>
          <a:noFill/>
        </p:spPr>
        <p:txBody>
          <a:bodyPr wrap="none" rtlCol="0">
            <a:spAutoFit/>
          </a:bodyPr>
          <a:lstStyle/>
          <a:p>
            <a:r>
              <a:rPr lang="en-AU" dirty="0"/>
              <a:t>Fully Vaccinated person and GDP</a:t>
            </a:r>
          </a:p>
        </p:txBody>
      </p:sp>
    </p:spTree>
    <p:extLst>
      <p:ext uri="{BB962C8B-B14F-4D97-AF65-F5344CB8AC3E}">
        <p14:creationId xmlns:p14="http://schemas.microsoft.com/office/powerpoint/2010/main" val="425998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0.08438 0.00023 L 0.25365 0 " pathEditMode="relative" rAng="0" ptsTypes="AA">
                                      <p:cBhvr>
                                        <p:cTn id="18" dur="2000" fill="hold"/>
                                        <p:tgtEl>
                                          <p:spTgt spid="3"/>
                                        </p:tgtEl>
                                        <p:attrNameLst>
                                          <p:attrName>ppt_x</p:attrName>
                                          <p:attrName>ppt_y</p:attrName>
                                        </p:attrNameLst>
                                      </p:cBhvr>
                                      <p:rCtr x="8464" y="-23"/>
                                    </p:animMotion>
                                  </p:childTnLst>
                                </p:cTn>
                              </p:par>
                              <p:par>
                                <p:cTn id="19" presetID="35" presetClass="path" presetSubtype="0" accel="50000" decel="50000" fill="hold" nodeType="withEffect">
                                  <p:stCondLst>
                                    <p:cond delay="0"/>
                                  </p:stCondLst>
                                  <p:childTnLst>
                                    <p:animMotion origin="layout" path="M 4.16667E-6 0 L -0.25365 0 " pathEditMode="relative" rAng="0" ptsTypes="AA">
                                      <p:cBhvr>
                                        <p:cTn id="20" dur="2000" fill="hold"/>
                                        <p:tgtEl>
                                          <p:spTgt spid="5"/>
                                        </p:tgtEl>
                                        <p:attrNameLst>
                                          <p:attrName>ppt_x</p:attrName>
                                          <p:attrName>ppt_y</p:attrName>
                                        </p:attrNameLst>
                                      </p:cBhvr>
                                      <p:rCtr x="-12682" y="0"/>
                                    </p:animMotion>
                                  </p:childTnLst>
                                </p:cTn>
                              </p:par>
                              <p:par>
                                <p:cTn id="21" presetID="42"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par>
                                <p:cTn id="26" presetID="1" presetClass="exit"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E255-67DA-4676-B6C5-382764A34ADF}"/>
              </a:ext>
            </a:extLst>
          </p:cNvPr>
          <p:cNvSpPr>
            <a:spLocks noGrp="1"/>
          </p:cNvSpPr>
          <p:nvPr>
            <p:ph type="title"/>
          </p:nvPr>
        </p:nvSpPr>
        <p:spPr/>
        <p:txBody>
          <a:bodyPr/>
          <a:lstStyle/>
          <a:p>
            <a:r>
              <a:rPr lang="en-US" dirty="0"/>
              <a:t>Discussion and Conclusion</a:t>
            </a:r>
            <a:endParaRPr lang="en-AU" dirty="0"/>
          </a:p>
        </p:txBody>
      </p:sp>
      <p:sp>
        <p:nvSpPr>
          <p:cNvPr id="3" name="TextBox 2">
            <a:extLst>
              <a:ext uri="{FF2B5EF4-FFF2-40B4-BE49-F238E27FC236}">
                <a16:creationId xmlns:a16="http://schemas.microsoft.com/office/drawing/2014/main" id="{B3C5D8A8-FA2B-45F2-85FB-939A9E500C1F}"/>
              </a:ext>
            </a:extLst>
          </p:cNvPr>
          <p:cNvSpPr txBox="1"/>
          <p:nvPr/>
        </p:nvSpPr>
        <p:spPr>
          <a:xfrm>
            <a:off x="838200" y="2203532"/>
            <a:ext cx="10515600" cy="3150606"/>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Q1: Heatmaps provided a visual representation of number of Covid-19 cases worldwide</a:t>
            </a: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Q2</a:t>
            </a:r>
            <a:r>
              <a:rPr lang="en-US" dirty="0">
                <a:latin typeface="Calibri" panose="020F0502020204030204" pitchFamily="34" charset="0"/>
                <a:ea typeface="Calibri" panose="020F0502020204030204" pitchFamily="34" charset="0"/>
                <a:cs typeface="Times New Roman" panose="02020603050405020304" pitchFamily="18" charset="0"/>
              </a:rPr>
              <a:t>: New cases vs new deaths - </a:t>
            </a:r>
            <a:r>
              <a:rPr lang="en-US" sz="1800" dirty="0">
                <a:effectLst/>
                <a:latin typeface="Calibri" panose="020F0502020204030204" pitchFamily="34" charset="0"/>
                <a:ea typeface="Calibri" panose="020F0502020204030204" pitchFamily="34" charset="0"/>
                <a:cs typeface="Times New Roman" panose="02020603050405020304" pitchFamily="18" charset="0"/>
              </a:rPr>
              <a:t>High number of cases do not necessarily imply high number of deaths.</a:t>
            </a:r>
          </a:p>
          <a:p>
            <a:pPr marL="285750" indent="-285750">
              <a:lnSpc>
                <a:spcPct val="107000"/>
              </a:lnSpc>
              <a:spcAft>
                <a:spcPts val="800"/>
              </a:spcAft>
              <a:buFont typeface="Arial" panose="020B060402020202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Q3: </a:t>
            </a:r>
            <a:r>
              <a:rPr lang="en-AU" dirty="0">
                <a:latin typeface="Calibri" panose="020F0502020204030204" pitchFamily="34" charset="0"/>
                <a:ea typeface="Calibri" panose="020F0502020204030204" pitchFamily="34" charset="0"/>
                <a:cs typeface="Times New Roman" panose="02020603050405020304" pitchFamily="18" charset="0"/>
              </a:rPr>
              <a:t>Vaccinations – Surge in n</a:t>
            </a:r>
            <a:r>
              <a:rPr lang="en-AU" sz="1800" dirty="0">
                <a:effectLst/>
                <a:latin typeface="Calibri" panose="020F0502020204030204" pitchFamily="34" charset="0"/>
                <a:ea typeface="Calibri" panose="020F0502020204030204" pitchFamily="34" charset="0"/>
                <a:cs typeface="Times New Roman" panose="02020603050405020304" pitchFamily="18" charset="0"/>
              </a:rPr>
              <a:t>o. of new cases, hospitalisation, ICU admissions and deaths is likely to be lower after </a:t>
            </a:r>
            <a:r>
              <a:rPr lang="en-AU" dirty="0">
                <a:latin typeface="Calibri" panose="020F0502020204030204" pitchFamily="34" charset="0"/>
                <a:ea typeface="Calibri" panose="020F0502020204030204" pitchFamily="34" charset="0"/>
                <a:cs typeface="Times New Roman" panose="02020603050405020304" pitchFamily="18" charset="0"/>
              </a:rPr>
              <a:t>vaccinations </a:t>
            </a:r>
            <a:r>
              <a:rPr lang="en-AU" sz="1800" dirty="0">
                <a:effectLst/>
                <a:latin typeface="Calibri" panose="020F0502020204030204" pitchFamily="34" charset="0"/>
                <a:ea typeface="Calibri" panose="020F0502020204030204" pitchFamily="34" charset="0"/>
                <a:cs typeface="Times New Roman" panose="02020603050405020304" pitchFamily="18" charset="0"/>
              </a:rPr>
              <a:t>when all the restrictions are eased. Overall, the outbreak is more manageable with vaccinations.</a:t>
            </a: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Q4: </a:t>
            </a:r>
            <a:r>
              <a:rPr lang="en-US" dirty="0">
                <a:latin typeface="Calibri" panose="020F0502020204030204" pitchFamily="34" charset="0"/>
                <a:ea typeface="Calibri" panose="020F0502020204030204" pitchFamily="34" charset="0"/>
                <a:cs typeface="Times New Roman" panose="02020603050405020304" pitchFamily="18" charset="0"/>
              </a:rPr>
              <a:t>Vaccination rollout and GDP - Further action is needed to close the gap of vaccine availability between low and high income countries.</a:t>
            </a:r>
            <a:r>
              <a:rPr lang="en-AU"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Our findings suggest that globally there is a long way to go before a significant proportion of the world’s population is vaccinated.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Tree>
    <p:extLst>
      <p:ext uri="{BB962C8B-B14F-4D97-AF65-F5344CB8AC3E}">
        <p14:creationId xmlns:p14="http://schemas.microsoft.com/office/powerpoint/2010/main" val="48986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3C122-7E09-4BC9-85E1-F28151FB98F5}"/>
              </a:ext>
            </a:extLst>
          </p:cNvPr>
          <p:cNvSpPr>
            <a:spLocks noGrp="1"/>
          </p:cNvSpPr>
          <p:nvPr>
            <p:ph type="title"/>
          </p:nvPr>
        </p:nvSpPr>
        <p:spPr/>
        <p:txBody>
          <a:bodyPr/>
          <a:lstStyle/>
          <a:p>
            <a:r>
              <a:rPr lang="en-US" dirty="0"/>
              <a:t>Questions of interest:</a:t>
            </a:r>
            <a:endParaRPr lang="en-AU" dirty="0"/>
          </a:p>
        </p:txBody>
      </p:sp>
      <p:sp>
        <p:nvSpPr>
          <p:cNvPr id="3" name="Content Placeholder 2">
            <a:extLst>
              <a:ext uri="{FF2B5EF4-FFF2-40B4-BE49-F238E27FC236}">
                <a16:creationId xmlns:a16="http://schemas.microsoft.com/office/drawing/2014/main" id="{D0285C6F-F8A5-46D4-8D84-2D94D57674A7}"/>
              </a:ext>
            </a:extLst>
          </p:cNvPr>
          <p:cNvSpPr>
            <a:spLocks noGrp="1"/>
          </p:cNvSpPr>
          <p:nvPr>
            <p:ph idx="1"/>
          </p:nvPr>
        </p:nvSpPr>
        <p:spPr>
          <a:xfrm>
            <a:off x="838200" y="1825625"/>
            <a:ext cx="5257800" cy="4351338"/>
          </a:xfrm>
        </p:spPr>
        <p:txBody>
          <a:bodyPr>
            <a:normAutofit fontScale="92500" lnSpcReduction="10000"/>
          </a:bodyPr>
          <a:lstStyle/>
          <a:p>
            <a:pPr marL="514350" indent="-514350">
              <a:spcBef>
                <a:spcPts val="1800"/>
              </a:spcBef>
              <a:buAutoNum type="arabicPeriod"/>
            </a:pPr>
            <a:r>
              <a:rPr lang="en-US" dirty="0"/>
              <a:t>What are the latest COVID-19 case numbers by country?</a:t>
            </a:r>
            <a:endParaRPr lang="en-AU" dirty="0"/>
          </a:p>
          <a:p>
            <a:pPr marL="514350" indent="-514350">
              <a:spcBef>
                <a:spcPts val="1800"/>
              </a:spcBef>
              <a:buAutoNum type="arabicPeriod"/>
            </a:pPr>
            <a:r>
              <a:rPr lang="en-AU" dirty="0"/>
              <a:t>What is the relationship between new COVID-19 cases and deaths observed in different countries? </a:t>
            </a:r>
          </a:p>
          <a:p>
            <a:pPr marL="514350" indent="-514350">
              <a:spcBef>
                <a:spcPts val="1800"/>
              </a:spcBef>
              <a:buAutoNum type="arabicPeriod"/>
            </a:pPr>
            <a:r>
              <a:rPr lang="en-AU" dirty="0"/>
              <a:t>What is the relationship between vaccination rate and death, ICU and hospital admissions?</a:t>
            </a:r>
          </a:p>
          <a:p>
            <a:pPr marL="514350" indent="-514350">
              <a:spcBef>
                <a:spcPts val="1800"/>
              </a:spcBef>
              <a:buAutoNum type="arabicPeriod"/>
            </a:pPr>
            <a:r>
              <a:rPr lang="en-AU" dirty="0"/>
              <a:t>What impact does a country’s wealth have on vaccination rollout?</a:t>
            </a:r>
            <a:endParaRPr lang="en-US" dirty="0"/>
          </a:p>
        </p:txBody>
      </p:sp>
      <p:sp>
        <p:nvSpPr>
          <p:cNvPr id="4" name="Content Placeholder 2">
            <a:extLst>
              <a:ext uri="{FF2B5EF4-FFF2-40B4-BE49-F238E27FC236}">
                <a16:creationId xmlns:a16="http://schemas.microsoft.com/office/drawing/2014/main" id="{2E254510-7957-41F7-A388-2E46FEBCE993}"/>
              </a:ext>
            </a:extLst>
          </p:cNvPr>
          <p:cNvSpPr txBox="1">
            <a:spLocks/>
          </p:cNvSpPr>
          <p:nvPr/>
        </p:nvSpPr>
        <p:spPr>
          <a:xfrm>
            <a:off x="6325370" y="1905364"/>
            <a:ext cx="5082876" cy="64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solidFill>
                  <a:schemeClr val="tx2"/>
                </a:solidFill>
              </a:rPr>
              <a:t>We wanted to look for the current scenario</a:t>
            </a:r>
          </a:p>
        </p:txBody>
      </p:sp>
      <p:sp>
        <p:nvSpPr>
          <p:cNvPr id="6" name="TextBox 5">
            <a:extLst>
              <a:ext uri="{FF2B5EF4-FFF2-40B4-BE49-F238E27FC236}">
                <a16:creationId xmlns:a16="http://schemas.microsoft.com/office/drawing/2014/main" id="{A034C5AE-E611-48A5-8C4A-51DA2C868132}"/>
              </a:ext>
            </a:extLst>
          </p:cNvPr>
          <p:cNvSpPr txBox="1"/>
          <p:nvPr/>
        </p:nvSpPr>
        <p:spPr>
          <a:xfrm>
            <a:off x="6325299" y="2812038"/>
            <a:ext cx="5081631" cy="646331"/>
          </a:xfrm>
          <a:prstGeom prst="rect">
            <a:avLst/>
          </a:prstGeom>
          <a:noFill/>
        </p:spPr>
        <p:txBody>
          <a:bodyPr wrap="square">
            <a:spAutoFit/>
          </a:bodyPr>
          <a:lstStyle/>
          <a:p>
            <a:pPr marL="0" indent="0">
              <a:buNone/>
            </a:pPr>
            <a:r>
              <a:rPr lang="en-US" i="1" dirty="0">
                <a:solidFill>
                  <a:schemeClr val="tx2"/>
                </a:solidFill>
              </a:rPr>
              <a:t>We wanted to understand what impact COVID-19 has had on deaths worldwide</a:t>
            </a:r>
          </a:p>
        </p:txBody>
      </p:sp>
      <p:sp>
        <p:nvSpPr>
          <p:cNvPr id="7" name="TextBox 6">
            <a:extLst>
              <a:ext uri="{FF2B5EF4-FFF2-40B4-BE49-F238E27FC236}">
                <a16:creationId xmlns:a16="http://schemas.microsoft.com/office/drawing/2014/main" id="{9205EE01-FC2E-4738-B142-6119F171C5EE}"/>
              </a:ext>
            </a:extLst>
          </p:cNvPr>
          <p:cNvSpPr txBox="1"/>
          <p:nvPr/>
        </p:nvSpPr>
        <p:spPr>
          <a:xfrm>
            <a:off x="6386119" y="3763046"/>
            <a:ext cx="5081631" cy="646331"/>
          </a:xfrm>
          <a:prstGeom prst="rect">
            <a:avLst/>
          </a:prstGeom>
          <a:noFill/>
        </p:spPr>
        <p:txBody>
          <a:bodyPr wrap="square">
            <a:spAutoFit/>
          </a:bodyPr>
          <a:lstStyle/>
          <a:p>
            <a:pPr marL="0" indent="0">
              <a:buNone/>
            </a:pPr>
            <a:r>
              <a:rPr lang="en-US" i="1" dirty="0">
                <a:solidFill>
                  <a:schemeClr val="tx2"/>
                </a:solidFill>
              </a:rPr>
              <a:t>We wanted to investigate if data shows a decrease in these outcomes associated with vaccination rates</a:t>
            </a:r>
          </a:p>
        </p:txBody>
      </p:sp>
      <p:sp>
        <p:nvSpPr>
          <p:cNvPr id="8" name="TextBox 7">
            <a:extLst>
              <a:ext uri="{FF2B5EF4-FFF2-40B4-BE49-F238E27FC236}">
                <a16:creationId xmlns:a16="http://schemas.microsoft.com/office/drawing/2014/main" id="{99B49CD3-353F-4480-873B-7F8ED91618C4}"/>
              </a:ext>
            </a:extLst>
          </p:cNvPr>
          <p:cNvSpPr txBox="1"/>
          <p:nvPr/>
        </p:nvSpPr>
        <p:spPr>
          <a:xfrm>
            <a:off x="6387446" y="5056163"/>
            <a:ext cx="5080386" cy="923330"/>
          </a:xfrm>
          <a:prstGeom prst="rect">
            <a:avLst/>
          </a:prstGeom>
          <a:noFill/>
        </p:spPr>
        <p:txBody>
          <a:bodyPr wrap="square">
            <a:spAutoFit/>
          </a:bodyPr>
          <a:lstStyle/>
          <a:p>
            <a:pPr marL="0" indent="0">
              <a:buNone/>
            </a:pPr>
            <a:r>
              <a:rPr lang="en-US" i="1" dirty="0">
                <a:solidFill>
                  <a:schemeClr val="tx2"/>
                </a:solidFill>
              </a:rPr>
              <a:t>We wanted to understand the availability of the vaccines worldwide and if there a disadvantage for lower income countries</a:t>
            </a:r>
          </a:p>
        </p:txBody>
      </p:sp>
    </p:spTree>
    <p:extLst>
      <p:ext uri="{BB962C8B-B14F-4D97-AF65-F5344CB8AC3E}">
        <p14:creationId xmlns:p14="http://schemas.microsoft.com/office/powerpoint/2010/main" val="4152091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1A55C-2F22-43E5-98B6-9476AA51F03B}"/>
              </a:ext>
            </a:extLst>
          </p:cNvPr>
          <p:cNvSpPr>
            <a:spLocks noGrp="1"/>
          </p:cNvSpPr>
          <p:nvPr>
            <p:ph type="title"/>
          </p:nvPr>
        </p:nvSpPr>
        <p:spPr/>
        <p:txBody>
          <a:bodyPr/>
          <a:lstStyle/>
          <a:p>
            <a:r>
              <a:rPr lang="en-US" dirty="0"/>
              <a:t>Summary of where and how we found the data to answer these questions</a:t>
            </a:r>
            <a:endParaRPr lang="en-AU" dirty="0"/>
          </a:p>
        </p:txBody>
      </p:sp>
      <p:sp>
        <p:nvSpPr>
          <p:cNvPr id="3" name="Content Placeholder 2">
            <a:extLst>
              <a:ext uri="{FF2B5EF4-FFF2-40B4-BE49-F238E27FC236}">
                <a16:creationId xmlns:a16="http://schemas.microsoft.com/office/drawing/2014/main" id="{73670A52-A9F9-4799-9833-540B95B114FC}"/>
              </a:ext>
            </a:extLst>
          </p:cNvPr>
          <p:cNvSpPr>
            <a:spLocks noGrp="1"/>
          </p:cNvSpPr>
          <p:nvPr>
            <p:ph idx="1"/>
          </p:nvPr>
        </p:nvSpPr>
        <p:spPr>
          <a:xfrm>
            <a:off x="6576968" y="1825625"/>
            <a:ext cx="5478012" cy="4351338"/>
          </a:xfrm>
        </p:spPr>
        <p:txBody>
          <a:bodyPr/>
          <a:lstStyle/>
          <a:p>
            <a:pPr marL="0" indent="0">
              <a:buNone/>
            </a:pPr>
            <a:r>
              <a:rPr lang="en-US" dirty="0"/>
              <a:t>Searching for Covid-19 data on Google, we found the website ‘Our World in Data’ (</a:t>
            </a:r>
            <a:r>
              <a:rPr lang="en-US" dirty="0">
                <a:hlinkClick r:id="rId2"/>
              </a:rPr>
              <a:t>https://ourworldindata.org/</a:t>
            </a:r>
            <a:r>
              <a:rPr lang="en-US" dirty="0"/>
              <a:t>) </a:t>
            </a:r>
          </a:p>
          <a:p>
            <a:pPr marL="0" indent="0">
              <a:buNone/>
            </a:pPr>
            <a:endParaRPr lang="en-US" dirty="0"/>
          </a:p>
          <a:p>
            <a:pPr marL="0" indent="0">
              <a:buNone/>
            </a:pPr>
            <a:endParaRPr lang="en-AU" dirty="0"/>
          </a:p>
        </p:txBody>
      </p:sp>
      <p:pic>
        <p:nvPicPr>
          <p:cNvPr id="5" name="Picture 4">
            <a:extLst>
              <a:ext uri="{FF2B5EF4-FFF2-40B4-BE49-F238E27FC236}">
                <a16:creationId xmlns:a16="http://schemas.microsoft.com/office/drawing/2014/main" id="{F0B76D89-8D8B-4FF6-A55F-67D5B616E233}"/>
              </a:ext>
            </a:extLst>
          </p:cNvPr>
          <p:cNvPicPr>
            <a:picLocks noChangeAspect="1"/>
          </p:cNvPicPr>
          <p:nvPr/>
        </p:nvPicPr>
        <p:blipFill>
          <a:blip r:embed="rId3"/>
          <a:stretch>
            <a:fillRect/>
          </a:stretch>
        </p:blipFill>
        <p:spPr>
          <a:xfrm>
            <a:off x="838200" y="1825625"/>
            <a:ext cx="5645382" cy="4585185"/>
          </a:xfrm>
          <a:prstGeom prst="rect">
            <a:avLst/>
          </a:prstGeom>
        </p:spPr>
      </p:pic>
      <p:sp>
        <p:nvSpPr>
          <p:cNvPr id="7" name="TextBox 6">
            <a:extLst>
              <a:ext uri="{FF2B5EF4-FFF2-40B4-BE49-F238E27FC236}">
                <a16:creationId xmlns:a16="http://schemas.microsoft.com/office/drawing/2014/main" id="{3209DEE9-601D-4960-82CE-60639B79E16C}"/>
              </a:ext>
            </a:extLst>
          </p:cNvPr>
          <p:cNvSpPr txBox="1"/>
          <p:nvPr/>
        </p:nvSpPr>
        <p:spPr>
          <a:xfrm>
            <a:off x="6483582" y="6142623"/>
            <a:ext cx="5571398" cy="338554"/>
          </a:xfrm>
          <a:prstGeom prst="rect">
            <a:avLst/>
          </a:prstGeom>
          <a:noFill/>
        </p:spPr>
        <p:txBody>
          <a:bodyPr wrap="square">
            <a:spAutoFit/>
          </a:bodyPr>
          <a:lstStyle/>
          <a:p>
            <a:r>
              <a:rPr lang="en-AU" sz="1600" dirty="0"/>
              <a:t>https://github.com/owid/covid-19-data/tree/master/public/data</a:t>
            </a:r>
          </a:p>
        </p:txBody>
      </p:sp>
    </p:spTree>
    <p:extLst>
      <p:ext uri="{BB962C8B-B14F-4D97-AF65-F5344CB8AC3E}">
        <p14:creationId xmlns:p14="http://schemas.microsoft.com/office/powerpoint/2010/main" val="2533344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07F4C-9268-4C09-A590-EB2DD637553E}"/>
              </a:ext>
            </a:extLst>
          </p:cNvPr>
          <p:cNvSpPr>
            <a:spLocks noGrp="1"/>
          </p:cNvSpPr>
          <p:nvPr>
            <p:ph type="title"/>
          </p:nvPr>
        </p:nvSpPr>
        <p:spPr/>
        <p:txBody>
          <a:bodyPr/>
          <a:lstStyle/>
          <a:p>
            <a:r>
              <a:rPr lang="en-US" dirty="0"/>
              <a:t>Data preparation and cleanup process</a:t>
            </a:r>
            <a:endParaRPr lang="en-AU" dirty="0"/>
          </a:p>
        </p:txBody>
      </p:sp>
      <p:sp>
        <p:nvSpPr>
          <p:cNvPr id="3" name="Content Placeholder 2">
            <a:extLst>
              <a:ext uri="{FF2B5EF4-FFF2-40B4-BE49-F238E27FC236}">
                <a16:creationId xmlns:a16="http://schemas.microsoft.com/office/drawing/2014/main" id="{FC4D267B-0A41-463F-A6B5-B5DC8066535D}"/>
              </a:ext>
            </a:extLst>
          </p:cNvPr>
          <p:cNvSpPr>
            <a:spLocks noGrp="1"/>
          </p:cNvSpPr>
          <p:nvPr>
            <p:ph idx="1"/>
          </p:nvPr>
        </p:nvSpPr>
        <p:spPr/>
        <p:txBody>
          <a:bodyPr/>
          <a:lstStyle/>
          <a:p>
            <a:pPr>
              <a:buFontTx/>
              <a:buChar char="-"/>
            </a:pPr>
            <a:r>
              <a:rPr lang="en-US" dirty="0"/>
              <a:t>Dataset downloaded on 25/10/2021 with 125097 rows, 65 cols</a:t>
            </a:r>
          </a:p>
          <a:p>
            <a:pPr>
              <a:buFontTx/>
              <a:buChar char="-"/>
            </a:pPr>
            <a:r>
              <a:rPr lang="en-AU" dirty="0"/>
              <a:t>Grouped Data by continent as first pass</a:t>
            </a:r>
          </a:p>
          <a:p>
            <a:pPr>
              <a:buFontTx/>
              <a:buChar char="-"/>
            </a:pPr>
            <a:r>
              <a:rPr lang="en-AU" dirty="0"/>
              <a:t>Therefore there are null data is continent column</a:t>
            </a:r>
          </a:p>
          <a:p>
            <a:pPr>
              <a:buFontTx/>
              <a:buChar char="-"/>
            </a:pPr>
            <a:r>
              <a:rPr lang="en-AU" dirty="0"/>
              <a:t>Generate a list of countries where continent is null</a:t>
            </a:r>
          </a:p>
          <a:p>
            <a:pPr>
              <a:buFontTx/>
              <a:buChar char="-"/>
            </a:pPr>
            <a:r>
              <a:rPr lang="en-AU" dirty="0"/>
              <a:t>Groupings/continents are removed from country column</a:t>
            </a:r>
          </a:p>
          <a:p>
            <a:pPr>
              <a:buFontTx/>
              <a:buChar char="-"/>
            </a:pPr>
            <a:r>
              <a:rPr lang="en-AU" dirty="0"/>
              <a:t>Grouped by countries and removed countries without new cases or new deaths data and save as new csv</a:t>
            </a:r>
          </a:p>
          <a:p>
            <a:pPr>
              <a:buFontTx/>
              <a:buChar char="-"/>
            </a:pPr>
            <a:r>
              <a:rPr lang="en-AU" dirty="0"/>
              <a:t>Grouped by hospital and </a:t>
            </a:r>
            <a:r>
              <a:rPr lang="en-AU" dirty="0" err="1"/>
              <a:t>icu</a:t>
            </a:r>
            <a:r>
              <a:rPr lang="en-AU" dirty="0"/>
              <a:t> patients for next analysis and countries without these data are removed. Also saved as new csv.</a:t>
            </a:r>
          </a:p>
        </p:txBody>
      </p:sp>
      <p:pic>
        <p:nvPicPr>
          <p:cNvPr id="5" name="Picture 4">
            <a:extLst>
              <a:ext uri="{FF2B5EF4-FFF2-40B4-BE49-F238E27FC236}">
                <a16:creationId xmlns:a16="http://schemas.microsoft.com/office/drawing/2014/main" id="{AC0CDE48-7501-4826-901D-913EC5902C13}"/>
              </a:ext>
            </a:extLst>
          </p:cNvPr>
          <p:cNvPicPr>
            <a:picLocks noChangeAspect="1"/>
          </p:cNvPicPr>
          <p:nvPr/>
        </p:nvPicPr>
        <p:blipFill>
          <a:blip r:embed="rId2"/>
          <a:stretch>
            <a:fillRect/>
          </a:stretch>
        </p:blipFill>
        <p:spPr>
          <a:xfrm>
            <a:off x="9210015" y="2411865"/>
            <a:ext cx="1409897" cy="2876951"/>
          </a:xfrm>
          <a:prstGeom prst="rect">
            <a:avLst/>
          </a:prstGeom>
        </p:spPr>
      </p:pic>
      <p:grpSp>
        <p:nvGrpSpPr>
          <p:cNvPr id="18" name="Group 17">
            <a:extLst>
              <a:ext uri="{FF2B5EF4-FFF2-40B4-BE49-F238E27FC236}">
                <a16:creationId xmlns:a16="http://schemas.microsoft.com/office/drawing/2014/main" id="{214A1152-2DDD-4AEF-9B7C-88FB408107B5}"/>
              </a:ext>
            </a:extLst>
          </p:cNvPr>
          <p:cNvGrpSpPr/>
          <p:nvPr/>
        </p:nvGrpSpPr>
        <p:grpSpPr>
          <a:xfrm>
            <a:off x="7082118" y="1753907"/>
            <a:ext cx="5049568" cy="3534909"/>
            <a:chOff x="7082118" y="1753907"/>
            <a:chExt cx="5049568" cy="3534909"/>
          </a:xfrm>
        </p:grpSpPr>
        <p:sp>
          <p:nvSpPr>
            <p:cNvPr id="6" name="Oval 5">
              <a:extLst>
                <a:ext uri="{FF2B5EF4-FFF2-40B4-BE49-F238E27FC236}">
                  <a16:creationId xmlns:a16="http://schemas.microsoft.com/office/drawing/2014/main" id="{FDEAF834-A9B5-41AB-B158-3B63462E6BD1}"/>
                </a:ext>
              </a:extLst>
            </p:cNvPr>
            <p:cNvSpPr/>
            <p:nvPr/>
          </p:nvSpPr>
          <p:spPr>
            <a:xfrm>
              <a:off x="7082118" y="1753907"/>
              <a:ext cx="1409897" cy="586240"/>
            </a:xfrm>
            <a:prstGeom prst="ellipse">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sp>
          <p:nvSpPr>
            <p:cNvPr id="7" name="Oval 6">
              <a:extLst>
                <a:ext uri="{FF2B5EF4-FFF2-40B4-BE49-F238E27FC236}">
                  <a16:creationId xmlns:a16="http://schemas.microsoft.com/office/drawing/2014/main" id="{A9223C39-A7B5-4567-8D39-1CD1D1CED9FB}"/>
                </a:ext>
              </a:extLst>
            </p:cNvPr>
            <p:cNvSpPr/>
            <p:nvPr/>
          </p:nvSpPr>
          <p:spPr>
            <a:xfrm>
              <a:off x="10032110" y="4948518"/>
              <a:ext cx="636497" cy="340298"/>
            </a:xfrm>
            <a:prstGeom prst="ellipse">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cxnSp>
          <p:nvCxnSpPr>
            <p:cNvPr id="9" name="Straight Arrow Connector 8">
              <a:extLst>
                <a:ext uri="{FF2B5EF4-FFF2-40B4-BE49-F238E27FC236}">
                  <a16:creationId xmlns:a16="http://schemas.microsoft.com/office/drawing/2014/main" id="{AF7D8BF4-B5B0-4F13-9B24-0FC64FBCBAFC}"/>
                </a:ext>
              </a:extLst>
            </p:cNvPr>
            <p:cNvCxnSpPr>
              <a:cxnSpLocks/>
              <a:endCxn id="6" idx="6"/>
            </p:cNvCxnSpPr>
            <p:nvPr/>
          </p:nvCxnSpPr>
          <p:spPr>
            <a:xfrm flipH="1" flipV="1">
              <a:off x="8492015" y="2047027"/>
              <a:ext cx="1721582" cy="35633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DA6EB6A1-697D-4E75-B928-E1142864DB56}"/>
                </a:ext>
              </a:extLst>
            </p:cNvPr>
            <p:cNvCxnSpPr>
              <a:cxnSpLocks/>
              <a:stCxn id="15" idx="2"/>
              <a:endCxn id="7" idx="6"/>
            </p:cNvCxnSpPr>
            <p:nvPr/>
          </p:nvCxnSpPr>
          <p:spPr>
            <a:xfrm flipH="1">
              <a:off x="10668607" y="2596531"/>
              <a:ext cx="504035" cy="252213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FD49CD82-15EC-4EA8-8CF0-B372E9D76998}"/>
                </a:ext>
              </a:extLst>
            </p:cNvPr>
            <p:cNvSpPr txBox="1"/>
            <p:nvPr/>
          </p:nvSpPr>
          <p:spPr>
            <a:xfrm>
              <a:off x="10213597" y="2227199"/>
              <a:ext cx="1918089" cy="369332"/>
            </a:xfrm>
            <a:prstGeom prst="rect">
              <a:avLst/>
            </a:prstGeom>
            <a:noFill/>
          </p:spPr>
          <p:txBody>
            <a:bodyPr wrap="none" rtlCol="0">
              <a:spAutoFit/>
            </a:bodyPr>
            <a:lstStyle/>
            <a:p>
              <a:r>
                <a:rPr lang="en-AU" dirty="0">
                  <a:solidFill>
                    <a:schemeClr val="accent2"/>
                  </a:solidFill>
                </a:rPr>
                <a:t>Totals don’t match</a:t>
              </a:r>
            </a:p>
          </p:txBody>
        </p:sp>
      </p:grpSp>
      <p:pic>
        <p:nvPicPr>
          <p:cNvPr id="25" name="Picture 24">
            <a:extLst>
              <a:ext uri="{FF2B5EF4-FFF2-40B4-BE49-F238E27FC236}">
                <a16:creationId xmlns:a16="http://schemas.microsoft.com/office/drawing/2014/main" id="{3B829615-FD28-499E-BD77-5B6DE672ECD3}"/>
              </a:ext>
            </a:extLst>
          </p:cNvPr>
          <p:cNvPicPr>
            <a:picLocks noChangeAspect="1"/>
          </p:cNvPicPr>
          <p:nvPr/>
        </p:nvPicPr>
        <p:blipFill>
          <a:blip r:embed="rId3"/>
          <a:stretch>
            <a:fillRect/>
          </a:stretch>
        </p:blipFill>
        <p:spPr>
          <a:xfrm>
            <a:off x="1151101" y="3809693"/>
            <a:ext cx="10202699" cy="2553056"/>
          </a:xfrm>
          <a:prstGeom prst="rect">
            <a:avLst/>
          </a:prstGeom>
        </p:spPr>
      </p:pic>
      <p:pic>
        <p:nvPicPr>
          <p:cNvPr id="28" name="Picture 27">
            <a:extLst>
              <a:ext uri="{FF2B5EF4-FFF2-40B4-BE49-F238E27FC236}">
                <a16:creationId xmlns:a16="http://schemas.microsoft.com/office/drawing/2014/main" id="{BCC4FF92-FF30-42C5-BA60-7CFAEEAED904}"/>
              </a:ext>
            </a:extLst>
          </p:cNvPr>
          <p:cNvPicPr>
            <a:picLocks noChangeAspect="1"/>
          </p:cNvPicPr>
          <p:nvPr/>
        </p:nvPicPr>
        <p:blipFill>
          <a:blip r:embed="rId4"/>
          <a:stretch>
            <a:fillRect/>
          </a:stretch>
        </p:blipFill>
        <p:spPr>
          <a:xfrm>
            <a:off x="1151101" y="5490239"/>
            <a:ext cx="10174120" cy="866896"/>
          </a:xfrm>
          <a:prstGeom prst="rect">
            <a:avLst/>
          </a:prstGeom>
        </p:spPr>
      </p:pic>
      <p:pic>
        <p:nvPicPr>
          <p:cNvPr id="30" name="Picture 29">
            <a:extLst>
              <a:ext uri="{FF2B5EF4-FFF2-40B4-BE49-F238E27FC236}">
                <a16:creationId xmlns:a16="http://schemas.microsoft.com/office/drawing/2014/main" id="{E9AD9C33-C8B8-4969-B40D-AEC64C96D7E2}"/>
              </a:ext>
            </a:extLst>
          </p:cNvPr>
          <p:cNvPicPr>
            <a:picLocks noChangeAspect="1"/>
          </p:cNvPicPr>
          <p:nvPr/>
        </p:nvPicPr>
        <p:blipFill>
          <a:blip r:embed="rId5"/>
          <a:stretch>
            <a:fillRect/>
          </a:stretch>
        </p:blipFill>
        <p:spPr>
          <a:xfrm>
            <a:off x="5844988" y="1331338"/>
            <a:ext cx="6086676" cy="3108817"/>
          </a:xfrm>
          <a:prstGeom prst="rect">
            <a:avLst/>
          </a:prstGeom>
        </p:spPr>
      </p:pic>
      <p:pic>
        <p:nvPicPr>
          <p:cNvPr id="32" name="Picture 31">
            <a:extLst>
              <a:ext uri="{FF2B5EF4-FFF2-40B4-BE49-F238E27FC236}">
                <a16:creationId xmlns:a16="http://schemas.microsoft.com/office/drawing/2014/main" id="{D5DC19A3-03A1-4001-8611-056847EB085E}"/>
              </a:ext>
            </a:extLst>
          </p:cNvPr>
          <p:cNvPicPr>
            <a:picLocks noChangeAspect="1"/>
          </p:cNvPicPr>
          <p:nvPr/>
        </p:nvPicPr>
        <p:blipFill>
          <a:blip r:embed="rId6"/>
          <a:stretch>
            <a:fillRect/>
          </a:stretch>
        </p:blipFill>
        <p:spPr>
          <a:xfrm>
            <a:off x="5438420" y="1543816"/>
            <a:ext cx="6475922" cy="3210751"/>
          </a:xfrm>
          <a:prstGeom prst="rect">
            <a:avLst/>
          </a:prstGeom>
        </p:spPr>
      </p:pic>
    </p:spTree>
    <p:extLst>
      <p:ext uri="{BB962C8B-B14F-4D97-AF65-F5344CB8AC3E}">
        <p14:creationId xmlns:p14="http://schemas.microsoft.com/office/powerpoint/2010/main" val="418494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par>
                          <p:cTn id="23" fill="hold">
                            <p:stCondLst>
                              <p:cond delay="0"/>
                            </p:stCondLst>
                            <p:childTnLst>
                              <p:par>
                                <p:cTn id="24" presetID="1" presetClass="exit" presetSubtype="0" fill="hold" nodeType="afterEffect">
                                  <p:stCondLst>
                                    <p:cond delay="0"/>
                                  </p:stCondLst>
                                  <p:childTnLst>
                                    <p:set>
                                      <p:cBhvr>
                                        <p:cTn id="25" dur="1" fill="hold">
                                          <p:stCondLst>
                                            <p:cond delay="0"/>
                                          </p:stCondLst>
                                        </p:cTn>
                                        <p:tgtEl>
                                          <p:spTgt spid="18"/>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cTn>
                              </p:par>
                              <p:par>
                                <p:cTn id="34" presetID="1" presetClass="exit" presetSubtype="0" fill="hold" nodeType="withEffect">
                                  <p:stCondLst>
                                    <p:cond delay="0"/>
                                  </p:stCondLst>
                                  <p:childTnLst>
                                    <p:set>
                                      <p:cBhvr>
                                        <p:cTn id="35" dur="1" fill="hold">
                                          <p:stCondLst>
                                            <p:cond delay="0"/>
                                          </p:stCondLst>
                                        </p:cTn>
                                        <p:tgtEl>
                                          <p:spTgt spid="25"/>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28"/>
                                        </p:tgtEl>
                                        <p:attrNameLst>
                                          <p:attrName>style.visibility</p:attrName>
                                        </p:attrNameLst>
                                      </p:cBhvr>
                                      <p:to>
                                        <p:strVal val="hidden"/>
                                      </p:to>
                                    </p:set>
                                  </p:childTnLst>
                                </p:cTn>
                              </p:par>
                            </p:childTnLst>
                          </p:cTn>
                        </p:par>
                        <p:par>
                          <p:cTn id="44" fill="hold">
                            <p:stCondLst>
                              <p:cond delay="0"/>
                            </p:stCondLst>
                            <p:childTnLst>
                              <p:par>
                                <p:cTn id="45" presetID="1" presetClass="entr" presetSubtype="0"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30"/>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C342C4-879E-4D4A-B01D-61587615C2E3}"/>
              </a:ext>
            </a:extLst>
          </p:cNvPr>
          <p:cNvSpPr>
            <a:spLocks noGrp="1"/>
          </p:cNvSpPr>
          <p:nvPr>
            <p:ph type="title"/>
          </p:nvPr>
        </p:nvSpPr>
        <p:spPr>
          <a:xfrm>
            <a:off x="838200" y="2470762"/>
            <a:ext cx="10515600" cy="1325563"/>
          </a:xfrm>
        </p:spPr>
        <p:txBody>
          <a:bodyPr/>
          <a:lstStyle/>
          <a:p>
            <a:pPr algn="ctr"/>
            <a:r>
              <a:rPr lang="en-US" dirty="0"/>
              <a:t>Analysis process</a:t>
            </a:r>
            <a:endParaRPr lang="en-AU" dirty="0"/>
          </a:p>
        </p:txBody>
      </p:sp>
    </p:spTree>
    <p:extLst>
      <p:ext uri="{BB962C8B-B14F-4D97-AF65-F5344CB8AC3E}">
        <p14:creationId xmlns:p14="http://schemas.microsoft.com/office/powerpoint/2010/main" val="3892967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BE842-A42E-44C8-A5DA-16EFE88C7B62}"/>
              </a:ext>
            </a:extLst>
          </p:cNvPr>
          <p:cNvSpPr>
            <a:spLocks noGrp="1"/>
          </p:cNvSpPr>
          <p:nvPr>
            <p:ph type="title"/>
          </p:nvPr>
        </p:nvSpPr>
        <p:spPr/>
        <p:txBody>
          <a:bodyPr/>
          <a:lstStyle/>
          <a:p>
            <a:r>
              <a:rPr lang="en-US" dirty="0"/>
              <a:t>Q1: What are the latest COVID-19 case numbers by country?</a:t>
            </a:r>
          </a:p>
        </p:txBody>
      </p:sp>
      <p:sp>
        <p:nvSpPr>
          <p:cNvPr id="3" name="Content Placeholder 2">
            <a:extLst>
              <a:ext uri="{FF2B5EF4-FFF2-40B4-BE49-F238E27FC236}">
                <a16:creationId xmlns:a16="http://schemas.microsoft.com/office/drawing/2014/main" id="{8B81C0F8-CA8E-43CB-9BAC-32D6F6666B94}"/>
              </a:ext>
            </a:extLst>
          </p:cNvPr>
          <p:cNvSpPr>
            <a:spLocks noGrp="1"/>
          </p:cNvSpPr>
          <p:nvPr>
            <p:ph idx="1"/>
          </p:nvPr>
        </p:nvSpPr>
        <p:spPr>
          <a:xfrm>
            <a:off x="7100046" y="1825625"/>
            <a:ext cx="4924788" cy="4351338"/>
          </a:xfrm>
        </p:spPr>
        <p:txBody>
          <a:bodyPr/>
          <a:lstStyle/>
          <a:p>
            <a:pPr>
              <a:buFontTx/>
              <a:buChar char="-"/>
            </a:pPr>
            <a:r>
              <a:rPr lang="en-US" dirty="0"/>
              <a:t>Sum data by country</a:t>
            </a:r>
          </a:p>
          <a:p>
            <a:pPr>
              <a:buFontTx/>
              <a:buChar char="-"/>
            </a:pPr>
            <a:r>
              <a:rPr lang="en-US" dirty="0"/>
              <a:t>Sort from highest to lowest by cases </a:t>
            </a:r>
          </a:p>
          <a:p>
            <a:pPr>
              <a:buFontTx/>
              <a:buChar char="-"/>
            </a:pPr>
            <a:r>
              <a:rPr lang="en-US" dirty="0"/>
              <a:t>Create a new column in the </a:t>
            </a:r>
            <a:r>
              <a:rPr lang="en-US" dirty="0" err="1"/>
              <a:t>dataframe</a:t>
            </a:r>
            <a:r>
              <a:rPr lang="en-US" dirty="0"/>
              <a:t> and calculate cumulative cases</a:t>
            </a:r>
          </a:p>
          <a:p>
            <a:pPr>
              <a:buFontTx/>
              <a:buChar char="-"/>
            </a:pPr>
            <a:r>
              <a:rPr lang="en-US" dirty="0"/>
              <a:t>Plot both cases and cumulative on a single chart</a:t>
            </a:r>
          </a:p>
          <a:p>
            <a:pPr>
              <a:buFontTx/>
              <a:buChar char="-"/>
            </a:pPr>
            <a:endParaRPr lang="en-AU" dirty="0"/>
          </a:p>
        </p:txBody>
      </p:sp>
      <p:pic>
        <p:nvPicPr>
          <p:cNvPr id="6" name="Picture 5">
            <a:extLst>
              <a:ext uri="{FF2B5EF4-FFF2-40B4-BE49-F238E27FC236}">
                <a16:creationId xmlns:a16="http://schemas.microsoft.com/office/drawing/2014/main" id="{3005F746-CA54-4412-B3C2-9688DEBCAEA7}"/>
              </a:ext>
            </a:extLst>
          </p:cNvPr>
          <p:cNvPicPr>
            <a:picLocks noChangeAspect="1"/>
          </p:cNvPicPr>
          <p:nvPr/>
        </p:nvPicPr>
        <p:blipFill>
          <a:blip r:embed="rId2"/>
          <a:stretch>
            <a:fillRect/>
          </a:stretch>
        </p:blipFill>
        <p:spPr>
          <a:xfrm>
            <a:off x="268485" y="1860017"/>
            <a:ext cx="6831561" cy="2890276"/>
          </a:xfrm>
          <a:prstGeom prst="rect">
            <a:avLst/>
          </a:prstGeom>
        </p:spPr>
      </p:pic>
      <p:pic>
        <p:nvPicPr>
          <p:cNvPr id="8" name="Picture 7">
            <a:extLst>
              <a:ext uri="{FF2B5EF4-FFF2-40B4-BE49-F238E27FC236}">
                <a16:creationId xmlns:a16="http://schemas.microsoft.com/office/drawing/2014/main" id="{4171217A-D0DC-4752-9750-469EDE588E01}"/>
              </a:ext>
            </a:extLst>
          </p:cNvPr>
          <p:cNvPicPr>
            <a:picLocks noChangeAspect="1"/>
          </p:cNvPicPr>
          <p:nvPr/>
        </p:nvPicPr>
        <p:blipFill>
          <a:blip r:embed="rId3"/>
          <a:stretch>
            <a:fillRect/>
          </a:stretch>
        </p:blipFill>
        <p:spPr>
          <a:xfrm>
            <a:off x="7219372" y="2370671"/>
            <a:ext cx="4134427" cy="190527"/>
          </a:xfrm>
          <a:prstGeom prst="rect">
            <a:avLst/>
          </a:prstGeom>
        </p:spPr>
      </p:pic>
      <p:pic>
        <p:nvPicPr>
          <p:cNvPr id="10" name="Picture 9">
            <a:extLst>
              <a:ext uri="{FF2B5EF4-FFF2-40B4-BE49-F238E27FC236}">
                <a16:creationId xmlns:a16="http://schemas.microsoft.com/office/drawing/2014/main" id="{96EC3480-4A5E-44B1-89E1-B6F1D267721B}"/>
              </a:ext>
            </a:extLst>
          </p:cNvPr>
          <p:cNvPicPr>
            <a:picLocks noChangeAspect="1"/>
          </p:cNvPicPr>
          <p:nvPr/>
        </p:nvPicPr>
        <p:blipFill>
          <a:blip r:embed="rId4"/>
          <a:stretch>
            <a:fillRect/>
          </a:stretch>
        </p:blipFill>
        <p:spPr>
          <a:xfrm>
            <a:off x="6337795" y="4544890"/>
            <a:ext cx="5639587" cy="876422"/>
          </a:xfrm>
          <a:prstGeom prst="rect">
            <a:avLst/>
          </a:prstGeom>
        </p:spPr>
      </p:pic>
      <p:pic>
        <p:nvPicPr>
          <p:cNvPr id="12" name="Picture 11">
            <a:extLst>
              <a:ext uri="{FF2B5EF4-FFF2-40B4-BE49-F238E27FC236}">
                <a16:creationId xmlns:a16="http://schemas.microsoft.com/office/drawing/2014/main" id="{A19F974E-8822-4813-8CB4-4340F6D1DCCE}"/>
              </a:ext>
            </a:extLst>
          </p:cNvPr>
          <p:cNvPicPr>
            <a:picLocks noChangeAspect="1"/>
          </p:cNvPicPr>
          <p:nvPr/>
        </p:nvPicPr>
        <p:blipFill>
          <a:blip r:embed="rId5"/>
          <a:stretch>
            <a:fillRect/>
          </a:stretch>
        </p:blipFill>
        <p:spPr>
          <a:xfrm>
            <a:off x="5508825" y="3095598"/>
            <a:ext cx="6516009" cy="219106"/>
          </a:xfrm>
          <a:prstGeom prst="rect">
            <a:avLst/>
          </a:prstGeom>
        </p:spPr>
      </p:pic>
      <p:pic>
        <p:nvPicPr>
          <p:cNvPr id="14" name="Picture 13">
            <a:extLst>
              <a:ext uri="{FF2B5EF4-FFF2-40B4-BE49-F238E27FC236}">
                <a16:creationId xmlns:a16="http://schemas.microsoft.com/office/drawing/2014/main" id="{3B7F98D4-C99F-4173-9883-0BD16E12FC30}"/>
              </a:ext>
            </a:extLst>
          </p:cNvPr>
          <p:cNvPicPr>
            <a:picLocks noChangeAspect="1"/>
          </p:cNvPicPr>
          <p:nvPr/>
        </p:nvPicPr>
        <p:blipFill>
          <a:blip r:embed="rId6"/>
          <a:stretch>
            <a:fillRect/>
          </a:stretch>
        </p:blipFill>
        <p:spPr>
          <a:xfrm>
            <a:off x="3710930" y="876304"/>
            <a:ext cx="8392696" cy="3496163"/>
          </a:xfrm>
          <a:prstGeom prst="rect">
            <a:avLst/>
          </a:prstGeom>
        </p:spPr>
      </p:pic>
      <p:pic>
        <p:nvPicPr>
          <p:cNvPr id="16" name="Picture 15">
            <a:extLst>
              <a:ext uri="{FF2B5EF4-FFF2-40B4-BE49-F238E27FC236}">
                <a16:creationId xmlns:a16="http://schemas.microsoft.com/office/drawing/2014/main" id="{4AB214A2-B46C-433E-A7C9-540144F71182}"/>
              </a:ext>
            </a:extLst>
          </p:cNvPr>
          <p:cNvPicPr>
            <a:picLocks noChangeAspect="1"/>
          </p:cNvPicPr>
          <p:nvPr/>
        </p:nvPicPr>
        <p:blipFill>
          <a:blip r:embed="rId7"/>
          <a:stretch>
            <a:fillRect/>
          </a:stretch>
        </p:blipFill>
        <p:spPr>
          <a:xfrm>
            <a:off x="495794" y="5089403"/>
            <a:ext cx="6430272" cy="390580"/>
          </a:xfrm>
          <a:prstGeom prst="rect">
            <a:avLst/>
          </a:prstGeom>
        </p:spPr>
      </p:pic>
    </p:spTree>
    <p:extLst>
      <p:ext uri="{BB962C8B-B14F-4D97-AF65-F5344CB8AC3E}">
        <p14:creationId xmlns:p14="http://schemas.microsoft.com/office/powerpoint/2010/main" val="242020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8"/>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12"/>
                                        </p:tgtEl>
                                        <p:attrNameLst>
                                          <p:attrName>style.visibility</p:attrName>
                                        </p:attrNameLst>
                                      </p:cBhvr>
                                      <p:to>
                                        <p:strVal val="hidden"/>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par>
                          <p:cTn id="34" fill="hold">
                            <p:stCondLst>
                              <p:cond delay="0"/>
                            </p:stCondLst>
                            <p:childTnLst>
                              <p:par>
                                <p:cTn id="35" presetID="1" presetClass="exit" presetSubtype="0" fill="hold" nodeType="afterEffect">
                                  <p:stCondLst>
                                    <p:cond delay="0"/>
                                  </p:stCondLst>
                                  <p:childTnLst>
                                    <p:set>
                                      <p:cBhvr>
                                        <p:cTn id="36" dur="1" fill="hold">
                                          <p:stCondLst>
                                            <p:cond delay="0"/>
                                          </p:stCondLst>
                                        </p:cTn>
                                        <p:tgtEl>
                                          <p:spTgt spid="1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AE35B2D6-1409-461E-A3B4-241E3C401F72}"/>
              </a:ext>
            </a:extLst>
          </p:cNvPr>
          <p:cNvPicPr>
            <a:picLocks noChangeAspect="1"/>
          </p:cNvPicPr>
          <p:nvPr/>
        </p:nvPicPr>
        <p:blipFill>
          <a:blip r:embed="rId2"/>
          <a:stretch>
            <a:fillRect/>
          </a:stretch>
        </p:blipFill>
        <p:spPr>
          <a:xfrm>
            <a:off x="1108113" y="2855353"/>
            <a:ext cx="10155067" cy="2067213"/>
          </a:xfrm>
          <a:prstGeom prst="rect">
            <a:avLst/>
          </a:prstGeom>
        </p:spPr>
      </p:pic>
      <p:sp>
        <p:nvSpPr>
          <p:cNvPr id="17" name="Title 1">
            <a:extLst>
              <a:ext uri="{FF2B5EF4-FFF2-40B4-BE49-F238E27FC236}">
                <a16:creationId xmlns:a16="http://schemas.microsoft.com/office/drawing/2014/main" id="{1D89C901-E794-4F62-9AB8-9D12C3B2B45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Visualising</a:t>
            </a:r>
            <a:r>
              <a:rPr lang="en-US" dirty="0"/>
              <a:t> Cases on a map</a:t>
            </a:r>
            <a:endParaRPr lang="en-AU" dirty="0"/>
          </a:p>
        </p:txBody>
      </p:sp>
      <p:sp>
        <p:nvSpPr>
          <p:cNvPr id="20" name="TextBox 19">
            <a:extLst>
              <a:ext uri="{FF2B5EF4-FFF2-40B4-BE49-F238E27FC236}">
                <a16:creationId xmlns:a16="http://schemas.microsoft.com/office/drawing/2014/main" id="{667E8168-29A6-48B2-A414-F7DB398254E2}"/>
              </a:ext>
            </a:extLst>
          </p:cNvPr>
          <p:cNvSpPr txBox="1"/>
          <p:nvPr/>
        </p:nvSpPr>
        <p:spPr>
          <a:xfrm>
            <a:off x="8658252" y="5176172"/>
            <a:ext cx="1660968" cy="369332"/>
          </a:xfrm>
          <a:prstGeom prst="rect">
            <a:avLst/>
          </a:prstGeom>
          <a:noFill/>
        </p:spPr>
        <p:txBody>
          <a:bodyPr wrap="none" rtlCol="0">
            <a:spAutoFit/>
          </a:bodyPr>
          <a:lstStyle/>
          <a:p>
            <a:r>
              <a:rPr lang="en-AU" dirty="0"/>
              <a:t>Cases by Count</a:t>
            </a:r>
          </a:p>
        </p:txBody>
      </p:sp>
      <p:sp>
        <p:nvSpPr>
          <p:cNvPr id="21" name="TextBox 20">
            <a:extLst>
              <a:ext uri="{FF2B5EF4-FFF2-40B4-BE49-F238E27FC236}">
                <a16:creationId xmlns:a16="http://schemas.microsoft.com/office/drawing/2014/main" id="{105C359D-F6FC-4DAC-BE08-D5A23CB785AD}"/>
              </a:ext>
            </a:extLst>
          </p:cNvPr>
          <p:cNvSpPr txBox="1"/>
          <p:nvPr/>
        </p:nvSpPr>
        <p:spPr>
          <a:xfrm>
            <a:off x="8234163" y="5178162"/>
            <a:ext cx="2748914" cy="369332"/>
          </a:xfrm>
          <a:prstGeom prst="rect">
            <a:avLst/>
          </a:prstGeom>
          <a:noFill/>
        </p:spPr>
        <p:txBody>
          <a:bodyPr wrap="square" rtlCol="0">
            <a:spAutoFit/>
          </a:bodyPr>
          <a:lstStyle/>
          <a:p>
            <a:r>
              <a:rPr lang="en-AU" dirty="0"/>
              <a:t>Cases by Count per Million</a:t>
            </a:r>
          </a:p>
        </p:txBody>
      </p:sp>
      <p:pic>
        <p:nvPicPr>
          <p:cNvPr id="26" name="Picture 25">
            <a:extLst>
              <a:ext uri="{FF2B5EF4-FFF2-40B4-BE49-F238E27FC236}">
                <a16:creationId xmlns:a16="http://schemas.microsoft.com/office/drawing/2014/main" id="{982ED5CC-CE25-4F87-AE5C-9AEA5931D195}"/>
              </a:ext>
            </a:extLst>
          </p:cNvPr>
          <p:cNvPicPr>
            <a:picLocks noChangeAspect="1"/>
          </p:cNvPicPr>
          <p:nvPr/>
        </p:nvPicPr>
        <p:blipFill>
          <a:blip r:embed="rId3"/>
          <a:stretch>
            <a:fillRect/>
          </a:stretch>
        </p:blipFill>
        <p:spPr>
          <a:xfrm>
            <a:off x="1018466" y="1927791"/>
            <a:ext cx="10155067" cy="2076740"/>
          </a:xfrm>
          <a:prstGeom prst="rect">
            <a:avLst/>
          </a:prstGeom>
        </p:spPr>
      </p:pic>
      <p:sp>
        <p:nvSpPr>
          <p:cNvPr id="29" name="Content Placeholder 2">
            <a:extLst>
              <a:ext uri="{FF2B5EF4-FFF2-40B4-BE49-F238E27FC236}">
                <a16:creationId xmlns:a16="http://schemas.microsoft.com/office/drawing/2014/main" id="{B00FE7AC-8F17-4EFB-8F7F-539506C51E2B}"/>
              </a:ext>
            </a:extLst>
          </p:cNvPr>
          <p:cNvSpPr>
            <a:spLocks noGrp="1"/>
          </p:cNvSpPr>
          <p:nvPr>
            <p:ph idx="1"/>
          </p:nvPr>
        </p:nvSpPr>
        <p:spPr>
          <a:xfrm>
            <a:off x="838200" y="1529789"/>
            <a:ext cx="6172200" cy="5032375"/>
          </a:xfrm>
        </p:spPr>
        <p:txBody>
          <a:bodyPr>
            <a:normAutofit fontScale="92500" lnSpcReduction="10000"/>
          </a:bodyPr>
          <a:lstStyle/>
          <a:p>
            <a:pPr>
              <a:buFontTx/>
              <a:buChar char="-"/>
            </a:pPr>
            <a:r>
              <a:rPr lang="en-US" dirty="0"/>
              <a:t>Get API key and configure layout</a:t>
            </a:r>
          </a:p>
          <a:p>
            <a:pPr>
              <a:buFontTx/>
              <a:buChar char="-"/>
            </a:pPr>
            <a:r>
              <a:rPr lang="en-US" dirty="0"/>
              <a:t>Get country outline using </a:t>
            </a:r>
            <a:r>
              <a:rPr lang="en-US" dirty="0" err="1"/>
              <a:t>geojson</a:t>
            </a:r>
            <a:r>
              <a:rPr lang="en-US" dirty="0"/>
              <a:t> link from </a:t>
            </a:r>
            <a:r>
              <a:rPr lang="en-US" dirty="0" err="1"/>
              <a:t>gmaps</a:t>
            </a:r>
            <a:r>
              <a:rPr lang="en-US" dirty="0"/>
              <a:t> documentation</a:t>
            </a:r>
          </a:p>
          <a:p>
            <a:pPr>
              <a:buFontTx/>
              <a:buChar char="-"/>
            </a:pPr>
            <a:r>
              <a:rPr lang="en-US" dirty="0"/>
              <a:t>There are countries with 2 different names when comparing data to </a:t>
            </a:r>
            <a:r>
              <a:rPr lang="en-US" dirty="0" err="1"/>
              <a:t>geojson</a:t>
            </a:r>
            <a:r>
              <a:rPr lang="en-US" dirty="0"/>
              <a:t> layer. Created code to align.</a:t>
            </a:r>
          </a:p>
          <a:p>
            <a:pPr>
              <a:buFontTx/>
              <a:buChar char="-"/>
            </a:pPr>
            <a:r>
              <a:rPr lang="en-US" dirty="0"/>
              <a:t>Adjust cases on each country as a percentage of world</a:t>
            </a:r>
          </a:p>
          <a:p>
            <a:pPr>
              <a:buFontTx/>
              <a:buChar char="-"/>
            </a:pPr>
            <a:r>
              <a:rPr lang="en-US" dirty="0"/>
              <a:t>Make all values as a percentage of max to get more </a:t>
            </a:r>
            <a:r>
              <a:rPr lang="en-US" dirty="0" err="1"/>
              <a:t>colour</a:t>
            </a:r>
            <a:r>
              <a:rPr lang="en-US" dirty="0"/>
              <a:t> gradient</a:t>
            </a:r>
          </a:p>
          <a:p>
            <a:pPr>
              <a:buFontTx/>
              <a:buChar char="-"/>
            </a:pPr>
            <a:r>
              <a:rPr lang="en-US" dirty="0"/>
              <a:t>Create a list in the same order as the countries order as per </a:t>
            </a:r>
            <a:r>
              <a:rPr lang="en-US" dirty="0" err="1"/>
              <a:t>geojson</a:t>
            </a:r>
            <a:r>
              <a:rPr lang="en-US" dirty="0"/>
              <a:t> file</a:t>
            </a:r>
          </a:p>
          <a:p>
            <a:pPr>
              <a:buFontTx/>
              <a:buChar char="-"/>
            </a:pPr>
            <a:r>
              <a:rPr lang="en-US" dirty="0"/>
              <a:t>Plot</a:t>
            </a:r>
          </a:p>
          <a:p>
            <a:pPr>
              <a:buFontTx/>
              <a:buChar char="-"/>
            </a:pPr>
            <a:endParaRPr lang="en-AU" dirty="0"/>
          </a:p>
        </p:txBody>
      </p:sp>
      <p:pic>
        <p:nvPicPr>
          <p:cNvPr id="33" name="Picture 32">
            <a:extLst>
              <a:ext uri="{FF2B5EF4-FFF2-40B4-BE49-F238E27FC236}">
                <a16:creationId xmlns:a16="http://schemas.microsoft.com/office/drawing/2014/main" id="{5523F7F9-4FD2-428F-A342-2E41A76DEDBF}"/>
              </a:ext>
            </a:extLst>
          </p:cNvPr>
          <p:cNvPicPr>
            <a:picLocks noChangeAspect="1"/>
          </p:cNvPicPr>
          <p:nvPr/>
        </p:nvPicPr>
        <p:blipFill rotWithShape="1">
          <a:blip r:embed="rId4"/>
          <a:srcRect r="49853"/>
          <a:stretch/>
        </p:blipFill>
        <p:spPr>
          <a:xfrm>
            <a:off x="7280313" y="503162"/>
            <a:ext cx="4829728" cy="5208945"/>
          </a:xfrm>
          <a:prstGeom prst="rect">
            <a:avLst/>
          </a:prstGeom>
        </p:spPr>
      </p:pic>
      <p:pic>
        <p:nvPicPr>
          <p:cNvPr id="35" name="Picture 34">
            <a:extLst>
              <a:ext uri="{FF2B5EF4-FFF2-40B4-BE49-F238E27FC236}">
                <a16:creationId xmlns:a16="http://schemas.microsoft.com/office/drawing/2014/main" id="{FCBEE857-9865-4FAB-B5FE-E1DCCC7E8B01}"/>
              </a:ext>
            </a:extLst>
          </p:cNvPr>
          <p:cNvPicPr>
            <a:picLocks noChangeAspect="1"/>
          </p:cNvPicPr>
          <p:nvPr/>
        </p:nvPicPr>
        <p:blipFill>
          <a:blip r:embed="rId5"/>
          <a:stretch>
            <a:fillRect/>
          </a:stretch>
        </p:blipFill>
        <p:spPr>
          <a:xfrm>
            <a:off x="1155592" y="4817776"/>
            <a:ext cx="6487430" cy="209579"/>
          </a:xfrm>
          <a:prstGeom prst="rect">
            <a:avLst/>
          </a:prstGeom>
        </p:spPr>
      </p:pic>
      <p:pic>
        <p:nvPicPr>
          <p:cNvPr id="39" name="Picture 38">
            <a:extLst>
              <a:ext uri="{FF2B5EF4-FFF2-40B4-BE49-F238E27FC236}">
                <a16:creationId xmlns:a16="http://schemas.microsoft.com/office/drawing/2014/main" id="{72E9ADC9-2933-4DF9-A0B9-F0C3188F03C8}"/>
              </a:ext>
            </a:extLst>
          </p:cNvPr>
          <p:cNvPicPr>
            <a:picLocks noChangeAspect="1"/>
          </p:cNvPicPr>
          <p:nvPr/>
        </p:nvPicPr>
        <p:blipFill>
          <a:blip r:embed="rId6"/>
          <a:stretch>
            <a:fillRect/>
          </a:stretch>
        </p:blipFill>
        <p:spPr>
          <a:xfrm>
            <a:off x="1155592" y="5489584"/>
            <a:ext cx="6992326" cy="152421"/>
          </a:xfrm>
          <a:prstGeom prst="rect">
            <a:avLst/>
          </a:prstGeom>
        </p:spPr>
      </p:pic>
      <p:pic>
        <p:nvPicPr>
          <p:cNvPr id="41" name="Picture 40">
            <a:extLst>
              <a:ext uri="{FF2B5EF4-FFF2-40B4-BE49-F238E27FC236}">
                <a16:creationId xmlns:a16="http://schemas.microsoft.com/office/drawing/2014/main" id="{044C3820-392B-4F6C-8FF9-F055CE23A204}"/>
              </a:ext>
            </a:extLst>
          </p:cNvPr>
          <p:cNvPicPr>
            <a:picLocks noChangeAspect="1"/>
          </p:cNvPicPr>
          <p:nvPr/>
        </p:nvPicPr>
        <p:blipFill>
          <a:blip r:embed="rId7"/>
          <a:stretch>
            <a:fillRect/>
          </a:stretch>
        </p:blipFill>
        <p:spPr>
          <a:xfrm>
            <a:off x="7618862" y="5111948"/>
            <a:ext cx="3010320" cy="1200318"/>
          </a:xfrm>
          <a:prstGeom prst="rect">
            <a:avLst/>
          </a:prstGeom>
        </p:spPr>
      </p:pic>
      <p:pic>
        <p:nvPicPr>
          <p:cNvPr id="43" name="Picture 42">
            <a:extLst>
              <a:ext uri="{FF2B5EF4-FFF2-40B4-BE49-F238E27FC236}">
                <a16:creationId xmlns:a16="http://schemas.microsoft.com/office/drawing/2014/main" id="{D8501B53-EE1A-4C80-B94B-0FB5777F9BFA}"/>
              </a:ext>
            </a:extLst>
          </p:cNvPr>
          <p:cNvPicPr>
            <a:picLocks noChangeAspect="1"/>
          </p:cNvPicPr>
          <p:nvPr/>
        </p:nvPicPr>
        <p:blipFill>
          <a:blip r:embed="rId8"/>
          <a:stretch>
            <a:fillRect/>
          </a:stretch>
        </p:blipFill>
        <p:spPr>
          <a:xfrm>
            <a:off x="2123919" y="6050494"/>
            <a:ext cx="6258798" cy="724001"/>
          </a:xfrm>
          <a:prstGeom prst="rect">
            <a:avLst/>
          </a:prstGeom>
        </p:spPr>
      </p:pic>
      <p:sp>
        <p:nvSpPr>
          <p:cNvPr id="44" name="TextBox 43">
            <a:extLst>
              <a:ext uri="{FF2B5EF4-FFF2-40B4-BE49-F238E27FC236}">
                <a16:creationId xmlns:a16="http://schemas.microsoft.com/office/drawing/2014/main" id="{D6970A39-C5D2-48E7-8D10-B7EF4297DA53}"/>
              </a:ext>
            </a:extLst>
          </p:cNvPr>
          <p:cNvSpPr txBox="1"/>
          <p:nvPr/>
        </p:nvSpPr>
        <p:spPr>
          <a:xfrm>
            <a:off x="1258421" y="2244909"/>
            <a:ext cx="5666670" cy="1384995"/>
          </a:xfrm>
          <a:prstGeom prst="rect">
            <a:avLst/>
          </a:prstGeom>
          <a:noFill/>
        </p:spPr>
        <p:txBody>
          <a:bodyPr wrap="square" rtlCol="0">
            <a:spAutoFit/>
          </a:bodyPr>
          <a:lstStyle/>
          <a:p>
            <a:r>
              <a:rPr lang="en-AU" sz="2800" dirty="0"/>
              <a:t>New  chart shows the difference between analysing count vs count per million.</a:t>
            </a:r>
          </a:p>
        </p:txBody>
      </p:sp>
      <p:pic>
        <p:nvPicPr>
          <p:cNvPr id="48" name="Picture 47" descr="Map&#10;&#10;Description automatically generated">
            <a:extLst>
              <a:ext uri="{FF2B5EF4-FFF2-40B4-BE49-F238E27FC236}">
                <a16:creationId xmlns:a16="http://schemas.microsoft.com/office/drawing/2014/main" id="{A7244AC0-9EE2-4037-825B-AED13A328827}"/>
              </a:ext>
            </a:extLst>
          </p:cNvPr>
          <p:cNvPicPr>
            <a:picLocks noChangeAspect="1"/>
          </p:cNvPicPr>
          <p:nvPr/>
        </p:nvPicPr>
        <p:blipFill rotWithShape="1">
          <a:blip r:embed="rId9">
            <a:extLst>
              <a:ext uri="{28A0092B-C50C-407E-A947-70E740481C1C}">
                <a14:useLocalDpi xmlns:a14="http://schemas.microsoft.com/office/drawing/2010/main" val="0"/>
              </a:ext>
            </a:extLst>
          </a:blip>
          <a:srcRect l="26348" t="3840" r="19859" b="3844"/>
          <a:stretch/>
        </p:blipFill>
        <p:spPr>
          <a:xfrm>
            <a:off x="7174766" y="1537833"/>
            <a:ext cx="4893261" cy="3385297"/>
          </a:xfrm>
          <a:prstGeom prst="rect">
            <a:avLst/>
          </a:prstGeom>
        </p:spPr>
      </p:pic>
      <p:pic>
        <p:nvPicPr>
          <p:cNvPr id="50" name="Picture 49" descr="Map&#10;&#10;Description automatically generated">
            <a:extLst>
              <a:ext uri="{FF2B5EF4-FFF2-40B4-BE49-F238E27FC236}">
                <a16:creationId xmlns:a16="http://schemas.microsoft.com/office/drawing/2014/main" id="{6F1823EE-6E50-4AA3-BBE1-E8FE270288F6}"/>
              </a:ext>
            </a:extLst>
          </p:cNvPr>
          <p:cNvPicPr>
            <a:picLocks noChangeAspect="1"/>
          </p:cNvPicPr>
          <p:nvPr/>
        </p:nvPicPr>
        <p:blipFill rotWithShape="1">
          <a:blip r:embed="rId10">
            <a:alphaModFix/>
            <a:extLst>
              <a:ext uri="{28A0092B-C50C-407E-A947-70E740481C1C}">
                <a14:useLocalDpi xmlns:a14="http://schemas.microsoft.com/office/drawing/2010/main" val="0"/>
              </a:ext>
            </a:extLst>
          </a:blip>
          <a:srcRect l="24379" t="4707" r="21827" b="2979"/>
          <a:stretch/>
        </p:blipFill>
        <p:spPr>
          <a:xfrm>
            <a:off x="7174765" y="1530088"/>
            <a:ext cx="4893261" cy="3385297"/>
          </a:xfrm>
          <a:prstGeom prst="rect">
            <a:avLst/>
          </a:prstGeom>
        </p:spPr>
      </p:pic>
    </p:spTree>
    <p:extLst>
      <p:ext uri="{BB962C8B-B14F-4D97-AF65-F5344CB8AC3E}">
        <p14:creationId xmlns:p14="http://schemas.microsoft.com/office/powerpoint/2010/main" val="233126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2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xEl>
                                              <p:pRg st="2" end="2"/>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31"/>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xEl>
                                              <p:pRg st="3" end="3"/>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33"/>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xEl>
                                              <p:pRg st="4" end="4"/>
                                            </p:txEl>
                                          </p:spTgt>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35"/>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xEl>
                                              <p:pRg st="5" end="5"/>
                                            </p:txEl>
                                          </p:spTgt>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39"/>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xEl>
                                              <p:pRg st="6" end="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4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 nodeType="click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43"/>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0" nodeType="click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par>
                                <p:cTn id="71" presetID="10" presetClass="entr" presetSubtype="0" fill="hold"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1000"/>
                                        <p:tgtEl>
                                          <p:spTgt spid="50"/>
                                        </p:tgtEl>
                                      </p:cBhvr>
                                    </p:animEffect>
                                  </p:childTnLst>
                                </p:cTn>
                              </p:par>
                              <p:par>
                                <p:cTn id="74" presetID="1" presetClass="exit" presetSubtype="0" fill="hold" grpId="1" nodeType="withEffect">
                                  <p:stCondLst>
                                    <p:cond delay="0"/>
                                  </p:stCondLst>
                                  <p:childTnLst>
                                    <p:set>
                                      <p:cBhvr>
                                        <p:cTn id="75" dur="1" fill="hold">
                                          <p:stCondLst>
                                            <p:cond delay="0"/>
                                          </p:stCondLst>
                                        </p:cTn>
                                        <p:tgtEl>
                                          <p:spTgt spid="29">
                                            <p:txEl>
                                              <p:pRg st="0" end="0"/>
                                            </p:txEl>
                                          </p:spTgt>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29">
                                            <p:txEl>
                                              <p:pRg st="1" end="1"/>
                                            </p:txEl>
                                          </p:spTgt>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29">
                                            <p:txEl>
                                              <p:pRg st="2" end="2"/>
                                            </p:txEl>
                                          </p:spTgt>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29">
                                            <p:txEl>
                                              <p:pRg st="3" end="3"/>
                                            </p:txEl>
                                          </p:spTgt>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29">
                                            <p:txEl>
                                              <p:pRg st="4" end="4"/>
                                            </p:txEl>
                                          </p:spTgt>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29">
                                            <p:txEl>
                                              <p:pRg st="5" end="5"/>
                                            </p:txEl>
                                          </p:spTgt>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29">
                                            <p:txEl>
                                              <p:pRg st="6" end="6"/>
                                            </p:txEl>
                                          </p:spTgt>
                                        </p:tgtEl>
                                        <p:attrNameLst>
                                          <p:attrName>style.visibility</p:attrName>
                                        </p:attrNameLst>
                                      </p:cBhvr>
                                      <p:to>
                                        <p:strVal val="hidden"/>
                                      </p:to>
                                    </p:set>
                                  </p:childTnLst>
                                </p:cTn>
                              </p:par>
                            </p:childTnLst>
                          </p:cTn>
                        </p:par>
                        <p:par>
                          <p:cTn id="88" fill="hold">
                            <p:stCondLst>
                              <p:cond delay="1000"/>
                            </p:stCondLst>
                            <p:childTnLst>
                              <p:par>
                                <p:cTn id="89" presetID="1" presetClass="entr" presetSubtype="0" fill="hold" grpId="0" nodeType="afterEffect">
                                  <p:stCondLst>
                                    <p:cond delay="0"/>
                                  </p:stCondLst>
                                  <p:childTnLst>
                                    <p:set>
                                      <p:cBhvr>
                                        <p:cTn id="9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9" grpId="0" uiExpand="1" build="p"/>
      <p:bldP spid="29" grpId="1" build="p"/>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E255-67DA-4676-B6C5-382764A34ADF}"/>
              </a:ext>
            </a:extLst>
          </p:cNvPr>
          <p:cNvSpPr>
            <a:spLocks noGrp="1"/>
          </p:cNvSpPr>
          <p:nvPr>
            <p:ph type="title"/>
          </p:nvPr>
        </p:nvSpPr>
        <p:spPr/>
        <p:txBody>
          <a:bodyPr>
            <a:normAutofit fontScale="90000"/>
          </a:bodyPr>
          <a:lstStyle/>
          <a:p>
            <a:r>
              <a:rPr lang="en-AU" dirty="0"/>
              <a:t>Q2: What is the relationship between new COVID-19 cases and deaths observed in different countries?</a:t>
            </a:r>
          </a:p>
        </p:txBody>
      </p:sp>
      <p:pic>
        <p:nvPicPr>
          <p:cNvPr id="3" name="Picture 2" descr="A picture containing chart&#10;&#10;Description automatically generated">
            <a:extLst>
              <a:ext uri="{FF2B5EF4-FFF2-40B4-BE49-F238E27FC236}">
                <a16:creationId xmlns:a16="http://schemas.microsoft.com/office/drawing/2014/main" id="{20350B69-FAF8-E647-9A15-426FB8C5C4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89" y="1925743"/>
            <a:ext cx="6036011" cy="4153323"/>
          </a:xfrm>
          <a:prstGeom prst="rect">
            <a:avLst/>
          </a:prstGeom>
          <a:noFill/>
          <a:ln>
            <a:noFill/>
          </a:ln>
        </p:spPr>
      </p:pic>
      <p:pic>
        <p:nvPicPr>
          <p:cNvPr id="5" name="Picture 4" descr="Chart&#10;&#10;Description automatically generated with medium confidence">
            <a:extLst>
              <a:ext uri="{FF2B5EF4-FFF2-40B4-BE49-F238E27FC236}">
                <a16:creationId xmlns:a16="http://schemas.microsoft.com/office/drawing/2014/main" id="{BB9D0D73-69EB-9942-8126-F5F65CF5AA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17260" y="1925743"/>
            <a:ext cx="6114751" cy="3912009"/>
          </a:xfrm>
          <a:prstGeom prst="rect">
            <a:avLst/>
          </a:prstGeom>
          <a:noFill/>
          <a:ln>
            <a:noFill/>
          </a:ln>
        </p:spPr>
      </p:pic>
    </p:spTree>
    <p:extLst>
      <p:ext uri="{BB962C8B-B14F-4D97-AF65-F5344CB8AC3E}">
        <p14:creationId xmlns:p14="http://schemas.microsoft.com/office/powerpoint/2010/main" val="26514787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1853</TotalTime>
  <Words>1186</Words>
  <Application>Microsoft Macintosh PowerPoint</Application>
  <PresentationFormat>Widescreen</PresentationFormat>
  <Paragraphs>92</Paragraphs>
  <Slides>23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Exploring Covid-19  Group 4</vt:lpstr>
      <vt:lpstr>Project core message/hypothesis</vt:lpstr>
      <vt:lpstr>Questions of interest:</vt:lpstr>
      <vt:lpstr>Summary of where and how we found the data to answer these questions</vt:lpstr>
      <vt:lpstr>Data preparation and cleanup process</vt:lpstr>
      <vt:lpstr>Analysis process</vt:lpstr>
      <vt:lpstr>Q1: What are the latest COVID-19 case numbers by country?</vt:lpstr>
      <vt:lpstr>PowerPoint Presentation</vt:lpstr>
      <vt:lpstr>Q2: What is the relationship between new COVID-19 cases and deaths observed in different countries?</vt:lpstr>
      <vt:lpstr>Python code - Matplotlib (Reference)</vt:lpstr>
      <vt:lpstr>New deaths vs new cases</vt:lpstr>
      <vt:lpstr>New cases vs new deaths</vt:lpstr>
      <vt:lpstr>Q3: Time series plot for deaths and fully vaccinated people in the US</vt:lpstr>
      <vt:lpstr>Q3: What is the relationship between vaccination rate and death, ICU and hospital admissions?</vt:lpstr>
      <vt:lpstr>Q3: Time series plots</vt:lpstr>
      <vt:lpstr>Q3: Time series plots</vt:lpstr>
      <vt:lpstr>Q3: What is the relationship between vaccination rate and death, ICU and hospital admissions?</vt:lpstr>
      <vt:lpstr>Q3: What is the relationship between vaccination rate and death, ICU and hospital admissions?</vt:lpstr>
      <vt:lpstr>Q4: What impact does a country’s wealth have on vaccination rollout?</vt:lpstr>
      <vt:lpstr>Q4: Figure 1</vt:lpstr>
      <vt:lpstr>Q4: Figure 2</vt:lpstr>
      <vt:lpstr>PowerPoint Presentation</vt:lpstr>
      <vt:lpstr>Discussion and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Covid-19</dc:title>
  <dc:creator>Trentino, Laura</dc:creator>
  <cp:lastModifiedBy>Shruti Hindocha</cp:lastModifiedBy>
  <cp:revision>17</cp:revision>
  <dcterms:created xsi:type="dcterms:W3CDTF">2021-10-28T11:50:48Z</dcterms:created>
  <dcterms:modified xsi:type="dcterms:W3CDTF">2021-11-01T13:38:00Z</dcterms:modified>
</cp:coreProperties>
</file>